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Ubuntu"/>
      <p:regular r:id="rId28"/>
      <p:bold r:id="rId29"/>
      <p:italic r:id="rId30"/>
      <p:boldItalic r:id="rId31"/>
    </p:embeddedFont>
    <p:embeddedFont>
      <p:font typeface="Economica"/>
      <p:regular r:id="rId32"/>
      <p:bold r:id="rId33"/>
      <p:italic r:id="rId34"/>
      <p:boldItalic r:id="rId35"/>
    </p:embeddedFont>
    <p:embeddedFont>
      <p:font typeface="Roboto"/>
      <p:regular r:id="rId36"/>
      <p:bold r:id="rId37"/>
      <p:italic r:id="rId38"/>
      <p:boldItalic r:id="rId39"/>
    </p:embeddedFont>
    <p:embeddedFont>
      <p:font typeface="Source Code Pro"/>
      <p:regular r:id="rId40"/>
      <p:bold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Shicheng X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SourceCodePro-regular.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SourceCodePro-bold.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Ubuntu-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Ubuntu-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Ubuntu-boldItalic.fntdata"/><Relationship Id="rId30" Type="http://schemas.openxmlformats.org/officeDocument/2006/relationships/font" Target="fonts/Ubuntu-italic.fntdata"/><Relationship Id="rId11" Type="http://schemas.openxmlformats.org/officeDocument/2006/relationships/slide" Target="slides/slide6.xml"/><Relationship Id="rId33" Type="http://schemas.openxmlformats.org/officeDocument/2006/relationships/font" Target="fonts/Economica-bold.fntdata"/><Relationship Id="rId10" Type="http://schemas.openxmlformats.org/officeDocument/2006/relationships/slide" Target="slides/slide5.xml"/><Relationship Id="rId32" Type="http://schemas.openxmlformats.org/officeDocument/2006/relationships/font" Target="fonts/Economica-regular.fntdata"/><Relationship Id="rId13" Type="http://schemas.openxmlformats.org/officeDocument/2006/relationships/slide" Target="slides/slide8.xml"/><Relationship Id="rId35" Type="http://schemas.openxmlformats.org/officeDocument/2006/relationships/font" Target="fonts/Economica-boldItalic.fntdata"/><Relationship Id="rId12" Type="http://schemas.openxmlformats.org/officeDocument/2006/relationships/slide" Target="slides/slide7.xml"/><Relationship Id="rId34" Type="http://schemas.openxmlformats.org/officeDocument/2006/relationships/font" Target="fonts/Economica-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need to be removed +yi.cao@sv.cmu.edu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In the app.config, here we have RouterProvider and StateProvider. it could support multiple views and each can have it’s own corresponding Controller so that each of these regions can be encapsulated and reused throughout the application if needed. With the angular ui router, our nested views can work. Besides, with angular UI-Routers, we introduce a state machine  abstraction on top of a traditional router. Routes are referred to as states and the URL becomes simply a property of the state. In practice, $urlRouterProvider is there to establish a default route for URLs that don’t have a specific route. And the stateProvider is there to establish the monitor the states of URLs.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In the backend, we could start from routers where collects all rest requests. Like we have userController and messageController to receive post and get requests.  And in controllers, we call models’ operation to prepare all response data. Those data would be processed in dbTables where we have all tables and database functions. Once the data is prepared, we would send data back to controllers.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Our Team implements some of the SE Practice we believe it is good to use and learn. </a:t>
            </a:r>
          </a:p>
          <a:p>
            <a:pPr lvl="0">
              <a:spcBef>
                <a:spcPts val="0"/>
              </a:spcBef>
              <a:buNone/>
            </a:pPr>
            <a:r>
              <a:rPr lang="en"/>
              <a:t>The first one of them is Pair programming. It is extremely helpful for the fact we have one of the best front end engineer in our group. With Shicheng’s help, we can focus on building new working blocks and he would be navigation when we meet any problem. </a:t>
            </a:r>
          </a:p>
          <a:p>
            <a:pPr lvl="0">
              <a:spcBef>
                <a:spcPts val="0"/>
              </a:spcBef>
              <a:buNone/>
            </a:pPr>
            <a:r>
              <a:t/>
            </a:r>
            <a:endParaRPr/>
          </a:p>
          <a:p>
            <a:pPr lvl="0">
              <a:spcBef>
                <a:spcPts val="0"/>
              </a:spcBef>
              <a:buNone/>
            </a:pPr>
            <a:r>
              <a:rPr lang="en"/>
              <a:t>So it is quite fast to learn all the essentials because we are handling all kind of user case by ourselves. </a:t>
            </a:r>
          </a:p>
          <a:p>
            <a:pPr lvl="0">
              <a:spcBef>
                <a:spcPts val="0"/>
              </a:spcBef>
              <a:buNone/>
            </a:pPr>
            <a:r>
              <a:rPr lang="en"/>
              <a:t>We are also learning other’s work while we are doing the pair program.</a:t>
            </a:r>
          </a:p>
          <a:p>
            <a:pPr lvl="0">
              <a:spcBef>
                <a:spcPts val="0"/>
              </a:spcBef>
              <a:buNone/>
            </a:pPr>
            <a:r>
              <a:rPr lang="en"/>
              <a:t>And with this instruction, we rarely got stucked in our project and speed up our entire development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also found the continuous Integration fairly useful in the sense of frequent commit.</a:t>
            </a:r>
          </a:p>
          <a:p>
            <a:pPr lvl="0">
              <a:spcBef>
                <a:spcPts val="0"/>
              </a:spcBef>
              <a:buNone/>
            </a:pPr>
            <a:r>
              <a:rPr lang="en"/>
              <a:t>By using the circleci, we can have automatic mocha testing whenever there is a push to the github. </a:t>
            </a:r>
          </a:p>
          <a:p>
            <a:pPr lvl="0">
              <a:spcBef>
                <a:spcPts val="0"/>
              </a:spcBef>
              <a:buNone/>
            </a:pPr>
            <a:r>
              <a:rPr lang="en"/>
              <a:t>We can check the code coverage, build result, make sure when did we do wrong and take responsible to fix it in time. </a:t>
            </a:r>
          </a:p>
          <a:p>
            <a:pPr lvl="0" rtl="0">
              <a:spcBef>
                <a:spcPts val="0"/>
              </a:spcBef>
              <a:buNone/>
            </a:pPr>
            <a:r>
              <a:rPr lang="en"/>
              <a:t>The core idea of continous integration, commit frequently and fast are also some of the lessons we learnt from this project.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There are 2 most important lessons we had and we would like to share with this class</a:t>
            </a:r>
          </a:p>
          <a:p>
            <a:pPr lvl="0">
              <a:spcBef>
                <a:spcPts val="0"/>
              </a:spcBef>
              <a:buNone/>
            </a:pPr>
            <a:r>
              <a:rPr lang="en"/>
              <a:t>First is the frequency we commit. As a team, we should alway be responsible for what our project. </a:t>
            </a:r>
          </a:p>
          <a:p>
            <a:pPr lvl="0">
              <a:spcBef>
                <a:spcPts val="0"/>
              </a:spcBef>
              <a:buNone/>
            </a:pPr>
            <a:r>
              <a:rPr lang="en"/>
              <a:t>So we commit very often in case of huge merge problems</a:t>
            </a:r>
          </a:p>
          <a:p>
            <a:pPr lvl="0">
              <a:spcBef>
                <a:spcPts val="0"/>
              </a:spcBef>
              <a:buNone/>
            </a:pPr>
            <a:r>
              <a:rPr lang="en"/>
              <a:t>At the same time, we try to make sure every commit we did are at least have one working test and have already pass the mocha test.</a:t>
            </a:r>
          </a:p>
          <a:p>
            <a:pPr lvl="0">
              <a:spcBef>
                <a:spcPts val="0"/>
              </a:spcBef>
              <a:buNone/>
            </a:pPr>
            <a:r>
              <a:rPr lang="en"/>
              <a:t>By this means, we can avoid huge merge conflict and evolve fast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It is also very nice to have a team wide standard to follow. </a:t>
            </a:r>
          </a:p>
          <a:p>
            <a:pPr lvl="0">
              <a:spcBef>
                <a:spcPts val="0"/>
              </a:spcBef>
              <a:buNone/>
            </a:pPr>
            <a:r>
              <a:rPr lang="en"/>
              <a:t>For our project, Angularjs can be very redundent in some case. And we found it some times difficult to build a new user case.</a:t>
            </a:r>
          </a:p>
          <a:p>
            <a:pPr lvl="0">
              <a:spcBef>
                <a:spcPts val="0"/>
              </a:spcBef>
              <a:buNone/>
            </a:pPr>
            <a:r>
              <a:rPr lang="en"/>
              <a:t>To have the project running, we just need to follow those naming convention and build the following files.</a:t>
            </a:r>
          </a:p>
          <a:p>
            <a:pPr lvl="0" rtl="0">
              <a:spcBef>
                <a:spcPts val="0"/>
              </a:spcBef>
              <a:buNone/>
            </a:pPr>
            <a:r>
              <a:rPr lang="en"/>
              <a:t>It is easier for us to build more user case in shorter time and easier to checking for bugs as well as testing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 we design all jade templates and prepare resources for the front end web interfaces. After prepare jade templates and resources, we use angular controllers and services to provide all operations for the elements inside interfaces.  I would mention that the angular services are used to bridge the communication between different interfaces. Like for the chat privately, we could use angular services to get those two users. And the angular controllers include all all http post and http get requests. With routers, we send the requests from the front-end to the backend. When the backend get the requests in its controllers, we call models to access those requests from users. Here according to OO, the models encapsulate all the properties and operations of an entity.  And in the models, we call the db functions to process the data. Finally the controllers prepare all the response data for the front end. And then we display all those data in the interfaces.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In the front-end, we first prepare layout templates for all view interface to extend. And we use controllers in different module to provide necessary function for all angular scopes. In the main.js file, we have </a:t>
            </a:r>
            <a:r>
              <a:rPr lang="en">
                <a:solidFill>
                  <a:schemeClr val="dk1"/>
                </a:solidFill>
              </a:rPr>
              <a:t>RouterProvider and StateProvider for all nested views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2" name="Shape 12"/>
          <p:cNvSpPr txBox="1"/>
          <p:nvPr>
            <p:ph type="ctrTitle"/>
          </p:nvPr>
        </p:nvSpPr>
        <p:spPr>
          <a:xfrm>
            <a:off x="3044700" y="144425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rIns="91425" tIns="91425"/>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5" name="Shape 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8" name="Shape 18"/>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5" name="Shape 35"/>
          <p:cNvSpPr txBox="1"/>
          <p:nvPr>
            <p:ph idx="1" type="body"/>
          </p:nvPr>
        </p:nvSpPr>
        <p:spPr>
          <a:xfrm>
            <a:off x="311700" y="1399399"/>
            <a:ext cx="2808000"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929275"/>
            <a:ext cx="4045200" cy="17862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5" name="Shape 45"/>
          <p:cNvSpPr txBox="1"/>
          <p:nvPr>
            <p:ph idx="1" type="subTitle"/>
          </p:nvPr>
        </p:nvSpPr>
        <p:spPr>
          <a:xfrm>
            <a:off x="265500" y="2769000"/>
            <a:ext cx="4045200" cy="1574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tIns="91425"/>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01.png"/><Relationship Id="rId4" Type="http://schemas.openxmlformats.org/officeDocument/2006/relationships/image" Target="../media/image20.jpg"/><Relationship Id="rId5" Type="http://schemas.openxmlformats.org/officeDocument/2006/relationships/image" Target="../media/image07.png"/><Relationship Id="rId6" Type="http://schemas.openxmlformats.org/officeDocument/2006/relationships/image" Target="../media/image21.png"/><Relationship Id="rId7"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ctrTitle"/>
          </p:nvPr>
        </p:nvSpPr>
        <p:spPr>
          <a:xfrm>
            <a:off x="3009400" y="827225"/>
            <a:ext cx="3311100" cy="1537200"/>
          </a:xfrm>
          <a:prstGeom prst="rect">
            <a:avLst/>
          </a:prstGeom>
        </p:spPr>
        <p:txBody>
          <a:bodyPr anchorCtr="0" anchor="b" bIns="91425" lIns="91425" rIns="91425" tIns="91425">
            <a:noAutofit/>
          </a:bodyPr>
          <a:lstStyle/>
          <a:p>
            <a:pPr lvl="0">
              <a:spcBef>
                <a:spcPts val="0"/>
              </a:spcBef>
              <a:buNone/>
            </a:pPr>
            <a:r>
              <a:rPr lang="en"/>
              <a:t>FSE SSN</a:t>
            </a:r>
            <a:r>
              <a:rPr b="1" lang="en">
                <a:solidFill>
                  <a:srgbClr val="FF0000"/>
                </a:solidFill>
              </a:rPr>
              <a:t>o</a:t>
            </a:r>
            <a:r>
              <a:rPr lang="en"/>
              <a:t>C Project</a:t>
            </a:r>
          </a:p>
        </p:txBody>
      </p:sp>
      <p:sp>
        <p:nvSpPr>
          <p:cNvPr id="63" name="Shape 63"/>
          <p:cNvSpPr txBox="1"/>
          <p:nvPr>
            <p:ph idx="1" type="subTitle"/>
          </p:nvPr>
        </p:nvSpPr>
        <p:spPr>
          <a:xfrm>
            <a:off x="1680300" y="3292750"/>
            <a:ext cx="5783400" cy="990000"/>
          </a:xfrm>
          <a:prstGeom prst="rect">
            <a:avLst/>
          </a:prstGeom>
        </p:spPr>
        <p:txBody>
          <a:bodyPr anchorCtr="0" anchor="t" bIns="91425" lIns="91425" rIns="91425" tIns="91425">
            <a:noAutofit/>
          </a:bodyPr>
          <a:lstStyle/>
          <a:p>
            <a:pPr lvl="0" rtl="0">
              <a:spcBef>
                <a:spcPts val="0"/>
              </a:spcBef>
              <a:buClr>
                <a:schemeClr val="dk1"/>
              </a:buClr>
              <a:buSzPct val="55000"/>
              <a:buFont typeface="Arial"/>
              <a:buNone/>
            </a:pPr>
            <a:r>
              <a:rPr lang="en" sz="2000"/>
              <a:t>SV-1 AlphaAxes</a:t>
            </a:r>
          </a:p>
          <a:p>
            <a:pPr lvl="0">
              <a:spcBef>
                <a:spcPts val="0"/>
              </a:spcBef>
              <a:buNone/>
            </a:pPr>
            <a:r>
              <a:rPr lang="en" sz="2000"/>
              <a:t>Bowen Yang, Uduak ‘Eren,</a:t>
            </a:r>
          </a:p>
          <a:p>
            <a:pPr lvl="0" rtl="0">
              <a:spcBef>
                <a:spcPts val="0"/>
              </a:spcBef>
              <a:buNone/>
            </a:pPr>
            <a:r>
              <a:rPr lang="en" sz="2000"/>
              <a:t>Shicheng Xu (Light), Yi Cao </a:t>
            </a:r>
          </a:p>
        </p:txBody>
      </p:sp>
      <p:sp>
        <p:nvSpPr>
          <p:cNvPr id="64" name="Shape 64"/>
          <p:cNvSpPr txBox="1"/>
          <p:nvPr>
            <p:ph type="ctrTitle"/>
          </p:nvPr>
        </p:nvSpPr>
        <p:spPr>
          <a:xfrm>
            <a:off x="2952400" y="2305575"/>
            <a:ext cx="3425100" cy="750300"/>
          </a:xfrm>
          <a:prstGeom prst="rect">
            <a:avLst/>
          </a:prstGeom>
        </p:spPr>
        <p:txBody>
          <a:bodyPr anchorCtr="0" anchor="b" bIns="91425" lIns="91425" rIns="91425" tIns="91425">
            <a:noAutofit/>
          </a:bodyPr>
          <a:lstStyle/>
          <a:p>
            <a:pPr lvl="0" rtl="0">
              <a:spcBef>
                <a:spcPts val="0"/>
              </a:spcBef>
              <a:buNone/>
            </a:pPr>
            <a:r>
              <a:rPr i="1" lang="en"/>
              <a:t>Presentation</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Front-end </a:t>
            </a:r>
          </a:p>
        </p:txBody>
      </p:sp>
      <p:sp>
        <p:nvSpPr>
          <p:cNvPr id="127" name="Shape 127"/>
          <p:cNvSpPr txBox="1"/>
          <p:nvPr>
            <p:ph idx="1" type="body"/>
          </p:nvPr>
        </p:nvSpPr>
        <p:spPr>
          <a:xfrm>
            <a:off x="311700" y="1018950"/>
            <a:ext cx="8579100" cy="3696600"/>
          </a:xfrm>
          <a:prstGeom prst="rect">
            <a:avLst/>
          </a:prstGeom>
        </p:spPr>
        <p:txBody>
          <a:bodyPr anchorCtr="0" anchor="t" bIns="91425" lIns="91425" rIns="91425" tIns="91425">
            <a:noAutofit/>
          </a:bodyPr>
          <a:lstStyle/>
          <a:p>
            <a:pPr lvl="0" rtl="0">
              <a:spcBef>
                <a:spcPts val="0"/>
              </a:spcBef>
              <a:buNone/>
            </a:pPr>
            <a:r>
              <a:t/>
            </a:r>
            <a:endParaRPr/>
          </a:p>
        </p:txBody>
      </p:sp>
      <p:sp>
        <p:nvSpPr>
          <p:cNvPr id="128" name="Shape 128"/>
          <p:cNvSpPr txBox="1"/>
          <p:nvPr/>
        </p:nvSpPr>
        <p:spPr>
          <a:xfrm>
            <a:off x="1627275" y="1147225"/>
            <a:ext cx="4905900" cy="3823500"/>
          </a:xfrm>
          <a:prstGeom prst="rect">
            <a:avLst/>
          </a:prstGeom>
          <a:solidFill>
            <a:srgbClr val="FFFFFF"/>
          </a:solidFill>
          <a:ln>
            <a:noFill/>
          </a:ln>
        </p:spPr>
        <p:txBody>
          <a:bodyPr anchorCtr="0" anchor="t" bIns="91425" lIns="91425" rIns="91425" tIns="91425">
            <a:noAutofit/>
          </a:bodyPr>
          <a:lstStyle/>
          <a:p>
            <a:pPr lvl="0" rtl="0">
              <a:lnSpc>
                <a:spcPct val="150000"/>
              </a:lnSpc>
              <a:spcBef>
                <a:spcPts val="0"/>
              </a:spcBef>
              <a:buNone/>
            </a:pPr>
            <a:r>
              <a:rPr lang="en" sz="1050">
                <a:solidFill>
                  <a:srgbClr val="080808"/>
                </a:solidFill>
                <a:highlight>
                  <a:srgbClr val="F9F9F9"/>
                </a:highlight>
                <a:latin typeface="Source Code Pro"/>
                <a:ea typeface="Source Code Pro"/>
                <a:cs typeface="Source Code Pro"/>
                <a:sym typeface="Source Code Pro"/>
              </a:rPr>
              <a:t>Main.js</a:t>
            </a:r>
          </a:p>
          <a:p>
            <a:pPr lvl="0" rtl="0">
              <a:lnSpc>
                <a:spcPct val="150000"/>
              </a:lnSpc>
              <a:spcBef>
                <a:spcPts val="0"/>
              </a:spcBef>
              <a:buNone/>
            </a:pPr>
            <a:r>
              <a:rPr lang="en" sz="1050">
                <a:solidFill>
                  <a:srgbClr val="080808"/>
                </a:solidFill>
                <a:highlight>
                  <a:srgbClr val="F9F9F9"/>
                </a:highlight>
                <a:latin typeface="Source Code Pro"/>
                <a:ea typeface="Source Code Pro"/>
                <a:cs typeface="Source Code Pro"/>
                <a:sym typeface="Source Code Pro"/>
              </a:rPr>
              <a:t>app.config(</a:t>
            </a:r>
            <a:r>
              <a:rPr i="1" lang="en" sz="1050">
                <a:solidFill>
                  <a:srgbClr val="A71D5D"/>
                </a:solidFill>
                <a:highlight>
                  <a:srgbClr val="F9F9F9"/>
                </a:highlight>
                <a:latin typeface="Source Code Pro"/>
                <a:ea typeface="Source Code Pro"/>
                <a:cs typeface="Source Code Pro"/>
                <a:sym typeface="Source Code Pro"/>
              </a:rPr>
              <a:t>function</a:t>
            </a:r>
            <a:r>
              <a:rPr lang="en" sz="1050">
                <a:solidFill>
                  <a:srgbClr val="080808"/>
                </a:solidFill>
                <a:highlight>
                  <a:srgbClr val="F9F9F9"/>
                </a:highlight>
                <a:latin typeface="Source Code Pro"/>
                <a:ea typeface="Source Code Pro"/>
                <a:cs typeface="Source Code Pro"/>
                <a:sym typeface="Source Code Pro"/>
              </a:rPr>
              <a:t>(</a:t>
            </a:r>
            <a:r>
              <a:rPr lang="en" sz="1050">
                <a:solidFill>
                  <a:srgbClr val="794938"/>
                </a:solidFill>
                <a:highlight>
                  <a:srgbClr val="F9F9F9"/>
                </a:highlight>
                <a:latin typeface="Source Code Pro"/>
                <a:ea typeface="Source Code Pro"/>
                <a:cs typeface="Source Code Pro"/>
                <a:sym typeface="Source Code Pro"/>
              </a:rPr>
              <a:t>$</a:t>
            </a:r>
            <a:r>
              <a:rPr lang="en" sz="1050">
                <a:solidFill>
                  <a:srgbClr val="080808"/>
                </a:solidFill>
                <a:highlight>
                  <a:srgbClr val="F9F9F9"/>
                </a:highlight>
                <a:latin typeface="Source Code Pro"/>
                <a:ea typeface="Source Code Pro"/>
                <a:cs typeface="Source Code Pro"/>
                <a:sym typeface="Source Code Pro"/>
              </a:rPr>
              <a:t>stateProvider, </a:t>
            </a:r>
            <a:r>
              <a:rPr lang="en" sz="1050">
                <a:solidFill>
                  <a:srgbClr val="794938"/>
                </a:solidFill>
                <a:highlight>
                  <a:srgbClr val="F9F9F9"/>
                </a:highlight>
                <a:latin typeface="Source Code Pro"/>
                <a:ea typeface="Source Code Pro"/>
                <a:cs typeface="Source Code Pro"/>
                <a:sym typeface="Source Code Pro"/>
              </a:rPr>
              <a:t>$</a:t>
            </a:r>
            <a:r>
              <a:rPr lang="en" sz="1050">
                <a:solidFill>
                  <a:srgbClr val="080808"/>
                </a:solidFill>
                <a:highlight>
                  <a:srgbClr val="F9F9F9"/>
                </a:highlight>
                <a:latin typeface="Source Code Pro"/>
                <a:ea typeface="Source Code Pro"/>
                <a:cs typeface="Source Code Pro"/>
                <a:sym typeface="Source Code Pro"/>
              </a:rPr>
              <a:t>urlRouterProvider) {</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a:t>
            </a:r>
            <a:r>
              <a:rPr lang="en" sz="1050">
                <a:solidFill>
                  <a:srgbClr val="794938"/>
                </a:solidFill>
                <a:highlight>
                  <a:srgbClr val="F9F9F9"/>
                </a:highlight>
                <a:latin typeface="Source Code Pro"/>
                <a:ea typeface="Source Code Pro"/>
                <a:cs typeface="Source Code Pro"/>
                <a:sym typeface="Source Code Pro"/>
              </a:rPr>
              <a:t>$</a:t>
            </a:r>
            <a:r>
              <a:rPr lang="en" sz="1050">
                <a:solidFill>
                  <a:srgbClr val="080808"/>
                </a:solidFill>
                <a:highlight>
                  <a:srgbClr val="F9F9F9"/>
                </a:highlight>
                <a:latin typeface="Source Code Pro"/>
                <a:ea typeface="Source Code Pro"/>
                <a:cs typeface="Source Code Pro"/>
                <a:sym typeface="Source Code Pro"/>
              </a:rPr>
              <a:t>urlRouterProvider.otherwise(</a:t>
            </a:r>
            <a:r>
              <a:rPr lang="en" sz="1050">
                <a:solidFill>
                  <a:srgbClr val="0B6125"/>
                </a:solidFill>
                <a:highlight>
                  <a:srgbClr val="F9F9F9"/>
                </a:highlight>
                <a:latin typeface="Source Code Pro"/>
                <a:ea typeface="Source Code Pro"/>
                <a:cs typeface="Source Code Pro"/>
                <a:sym typeface="Source Code Pro"/>
              </a:rPr>
              <a:t>'/'</a:t>
            </a:r>
            <a:r>
              <a:rPr lang="en" sz="1050">
                <a:solidFill>
                  <a:srgbClr val="080808"/>
                </a:solidFill>
                <a:highlight>
                  <a:srgbClr val="F9F9F9"/>
                </a:highlight>
                <a:latin typeface="Source Code Pro"/>
                <a:ea typeface="Source Code Pro"/>
                <a:cs typeface="Source Code Pro"/>
                <a:sym typeface="Source Code Pro"/>
              </a:rPr>
              <a:t>);</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a:t>
            </a:r>
            <a:r>
              <a:rPr lang="en" sz="1050">
                <a:solidFill>
                  <a:srgbClr val="794938"/>
                </a:solidFill>
                <a:highlight>
                  <a:srgbClr val="F9F9F9"/>
                </a:highlight>
                <a:latin typeface="Source Code Pro"/>
                <a:ea typeface="Source Code Pro"/>
                <a:cs typeface="Source Code Pro"/>
                <a:sym typeface="Source Code Pro"/>
              </a:rPr>
              <a:t>$</a:t>
            </a:r>
            <a:r>
              <a:rPr lang="en" sz="1050">
                <a:solidFill>
                  <a:srgbClr val="080808"/>
                </a:solidFill>
                <a:highlight>
                  <a:srgbClr val="F9F9F9"/>
                </a:highlight>
                <a:latin typeface="Source Code Pro"/>
                <a:ea typeface="Source Code Pro"/>
                <a:cs typeface="Source Code Pro"/>
                <a:sym typeface="Source Code Pro"/>
              </a:rPr>
              <a:t>stateProvider</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.state(</a:t>
            </a:r>
            <a:r>
              <a:rPr lang="en" sz="1050">
                <a:solidFill>
                  <a:srgbClr val="0B6125"/>
                </a:solidFill>
                <a:highlight>
                  <a:srgbClr val="F9F9F9"/>
                </a:highlight>
                <a:latin typeface="Source Code Pro"/>
                <a:ea typeface="Source Code Pro"/>
                <a:cs typeface="Source Code Pro"/>
                <a:sym typeface="Source Code Pro"/>
              </a:rPr>
              <a:t>'home'</a:t>
            </a:r>
            <a:r>
              <a:rPr lang="en" sz="1050">
                <a:solidFill>
                  <a:srgbClr val="080808"/>
                </a:solidFill>
                <a:highlight>
                  <a:srgbClr val="F9F9F9"/>
                </a:highlight>
                <a:latin typeface="Source Code Pro"/>
                <a:ea typeface="Source Code Pro"/>
                <a:cs typeface="Source Code Pro"/>
                <a:sym typeface="Source Code Pro"/>
              </a:rPr>
              <a:t>, {</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url: </a:t>
            </a:r>
            <a:r>
              <a:rPr lang="en" sz="1050">
                <a:solidFill>
                  <a:srgbClr val="0B6125"/>
                </a:solidFill>
                <a:highlight>
                  <a:srgbClr val="F9F9F9"/>
                </a:highlight>
                <a:latin typeface="Source Code Pro"/>
                <a:ea typeface="Source Code Pro"/>
                <a:cs typeface="Source Code Pro"/>
                <a:sym typeface="Source Code Pro"/>
              </a:rPr>
              <a:t>'/'</a:t>
            </a:r>
            <a:r>
              <a:rPr lang="en" sz="1050">
                <a:solidFill>
                  <a:srgbClr val="080808"/>
                </a:solidFill>
                <a:highlight>
                  <a:srgbClr val="F9F9F9"/>
                </a:highlight>
                <a:latin typeface="Source Code Pro"/>
                <a:ea typeface="Source Code Pro"/>
                <a:cs typeface="Source Code Pro"/>
                <a:sym typeface="Source Code Pro"/>
              </a:rPr>
              <a:t>,</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templateUrl: </a:t>
            </a:r>
            <a:r>
              <a:rPr lang="en" sz="1050">
                <a:solidFill>
                  <a:srgbClr val="0B6125"/>
                </a:solidFill>
                <a:highlight>
                  <a:srgbClr val="F9F9F9"/>
                </a:highlight>
                <a:latin typeface="Source Code Pro"/>
                <a:ea typeface="Source Code Pro"/>
                <a:cs typeface="Source Code Pro"/>
                <a:sym typeface="Source Code Pro"/>
              </a:rPr>
              <a:t>'partials/index.jade'</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.state(</a:t>
            </a:r>
            <a:r>
              <a:rPr lang="en" sz="1050">
                <a:solidFill>
                  <a:srgbClr val="0B6125"/>
                </a:solidFill>
                <a:highlight>
                  <a:srgbClr val="F9F9F9"/>
                </a:highlight>
                <a:latin typeface="Source Code Pro"/>
                <a:ea typeface="Source Code Pro"/>
                <a:cs typeface="Source Code Pro"/>
                <a:sym typeface="Source Code Pro"/>
              </a:rPr>
              <a:t>'lobby'</a:t>
            </a:r>
            <a:r>
              <a:rPr lang="en" sz="1050">
                <a:solidFill>
                  <a:srgbClr val="080808"/>
                </a:solidFill>
                <a:highlight>
                  <a:srgbClr val="F9F9F9"/>
                </a:highlight>
                <a:latin typeface="Source Code Pro"/>
                <a:ea typeface="Source Code Pro"/>
                <a:cs typeface="Source Code Pro"/>
                <a:sym typeface="Source Code Pro"/>
              </a:rPr>
              <a:t>, {</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url: </a:t>
            </a:r>
            <a:r>
              <a:rPr lang="en" sz="1050">
                <a:solidFill>
                  <a:srgbClr val="0B6125"/>
                </a:solidFill>
                <a:highlight>
                  <a:srgbClr val="F9F9F9"/>
                </a:highlight>
                <a:latin typeface="Source Code Pro"/>
                <a:ea typeface="Source Code Pro"/>
                <a:cs typeface="Source Code Pro"/>
                <a:sym typeface="Source Code Pro"/>
              </a:rPr>
              <a:t>'/lobby'</a:t>
            </a:r>
            <a:r>
              <a:rPr lang="en" sz="1050">
                <a:solidFill>
                  <a:srgbClr val="080808"/>
                </a:solidFill>
                <a:highlight>
                  <a:srgbClr val="F9F9F9"/>
                </a:highlight>
                <a:latin typeface="Source Code Pro"/>
                <a:ea typeface="Source Code Pro"/>
                <a:cs typeface="Source Code Pro"/>
                <a:sym typeface="Source Code Pro"/>
              </a:rPr>
              <a:t>,</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templateUrl: </a:t>
            </a:r>
            <a:r>
              <a:rPr lang="en" sz="1050">
                <a:solidFill>
                  <a:srgbClr val="0B6125"/>
                </a:solidFill>
                <a:highlight>
                  <a:srgbClr val="F9F9F9"/>
                </a:highlight>
                <a:latin typeface="Source Code Pro"/>
                <a:ea typeface="Source Code Pro"/>
                <a:cs typeface="Source Code Pro"/>
                <a:sym typeface="Source Code Pro"/>
              </a:rPr>
              <a:t>'partials/lobby.jade'</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.state(</a:t>
            </a:r>
            <a:r>
              <a:rPr lang="en" sz="1050">
                <a:solidFill>
                  <a:srgbClr val="0B6125"/>
                </a:solidFill>
                <a:highlight>
                  <a:srgbClr val="F9F9F9"/>
                </a:highlight>
                <a:latin typeface="Source Code Pro"/>
                <a:ea typeface="Source Code Pro"/>
                <a:cs typeface="Source Code Pro"/>
                <a:sym typeface="Source Code Pro"/>
              </a:rPr>
              <a:t>'chatpublicly'</a:t>
            </a:r>
            <a:r>
              <a:rPr lang="en" sz="1050">
                <a:solidFill>
                  <a:srgbClr val="080808"/>
                </a:solidFill>
                <a:highlight>
                  <a:srgbClr val="F9F9F9"/>
                </a:highlight>
                <a:latin typeface="Source Code Pro"/>
                <a:ea typeface="Source Code Pro"/>
                <a:cs typeface="Source Code Pro"/>
                <a:sym typeface="Source Code Pro"/>
              </a:rPr>
              <a:t>, {</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url: </a:t>
            </a:r>
            <a:r>
              <a:rPr lang="en" sz="1050">
                <a:solidFill>
                  <a:srgbClr val="0B6125"/>
                </a:solidFill>
                <a:highlight>
                  <a:srgbClr val="F9F9F9"/>
                </a:highlight>
                <a:latin typeface="Source Code Pro"/>
                <a:ea typeface="Source Code Pro"/>
                <a:cs typeface="Source Code Pro"/>
                <a:sym typeface="Source Code Pro"/>
              </a:rPr>
              <a:t>'/chatpublicly'</a:t>
            </a:r>
            <a:r>
              <a:rPr lang="en" sz="1050">
                <a:solidFill>
                  <a:srgbClr val="080808"/>
                </a:solidFill>
                <a:highlight>
                  <a:srgbClr val="F9F9F9"/>
                </a:highlight>
                <a:latin typeface="Source Code Pro"/>
                <a:ea typeface="Source Code Pro"/>
                <a:cs typeface="Source Code Pro"/>
                <a:sym typeface="Source Code Pro"/>
              </a:rPr>
              <a:t>,</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templateUrl: </a:t>
            </a:r>
            <a:r>
              <a:rPr lang="en" sz="1050">
                <a:solidFill>
                  <a:srgbClr val="0B6125"/>
                </a:solidFill>
                <a:highlight>
                  <a:srgbClr val="F9F9F9"/>
                </a:highlight>
                <a:latin typeface="Source Code Pro"/>
                <a:ea typeface="Source Code Pro"/>
                <a:cs typeface="Source Code Pro"/>
                <a:sym typeface="Source Code Pro"/>
              </a:rPr>
              <a:t>'partials/chatpublicly.jade'</a:t>
            </a:r>
            <a:br>
              <a:rPr lang="en" sz="1050">
                <a:solidFill>
                  <a:srgbClr val="080808"/>
                </a:solidFill>
                <a:highlight>
                  <a:srgbClr val="F9F9F9"/>
                </a:highlight>
                <a:latin typeface="Source Code Pro"/>
                <a:ea typeface="Source Code Pro"/>
                <a:cs typeface="Source Code Pro"/>
                <a:sym typeface="Source Code Pro"/>
              </a:rPr>
            </a:br>
            <a:r>
              <a:rPr lang="en" sz="1050">
                <a:solidFill>
                  <a:srgbClr val="080808"/>
                </a:solidFill>
                <a:highlight>
                  <a:srgbClr val="F9F9F9"/>
                </a:highlight>
                <a:latin typeface="Source Code Pro"/>
                <a:ea typeface="Source Code Pro"/>
                <a:cs typeface="Source Code Pro"/>
                <a:sym typeface="Source Code Pro"/>
              </a:rPr>
              <a:t>    })</a:t>
            </a:r>
          </a:p>
          <a:p>
            <a:pPr lvl="0" rtl="0">
              <a:lnSpc>
                <a:spcPct val="150000"/>
              </a:lnSpc>
              <a:spcBef>
                <a:spcPts val="0"/>
              </a:spcBef>
              <a:buClr>
                <a:schemeClr val="dk1"/>
              </a:buClr>
              <a:buFont typeface="Arial"/>
              <a:buNone/>
            </a:pPr>
            <a:r>
              <a:t/>
            </a:r>
            <a:endParaRPr sz="1050">
              <a:solidFill>
                <a:schemeClr val="dk1"/>
              </a:solidFill>
              <a:highlight>
                <a:srgbClr val="FFFFFF"/>
              </a:highlight>
              <a:latin typeface="Source Code Pro"/>
              <a:ea typeface="Source Code Pro"/>
              <a:cs typeface="Source Code Pro"/>
              <a:sym typeface="Source Code Pro"/>
            </a:endParaRPr>
          </a:p>
          <a:p>
            <a:pPr lvl="0" rtl="0">
              <a:lnSpc>
                <a:spcPct val="150000"/>
              </a:lnSpc>
              <a:spcBef>
                <a:spcPts val="0"/>
              </a:spcBef>
              <a:buClr>
                <a:schemeClr val="dk1"/>
              </a:buClr>
              <a:buFont typeface="Arial"/>
              <a:buNone/>
            </a:pPr>
            <a:r>
              <a:t/>
            </a:r>
            <a:endParaRPr sz="1050">
              <a:solidFill>
                <a:srgbClr val="080808"/>
              </a:solidFill>
              <a:highlight>
                <a:srgbClr val="F9F9F9"/>
              </a:highlight>
              <a:latin typeface="Source Code Pro"/>
              <a:ea typeface="Source Code Pro"/>
              <a:cs typeface="Source Code Pro"/>
              <a:sym typeface="Source Code Pro"/>
            </a:endParaRPr>
          </a:p>
          <a:p>
            <a:pPr lvl="0" rtl="0">
              <a:lnSpc>
                <a:spcPct val="115000"/>
              </a:lnSpc>
              <a:spcBef>
                <a:spcPts val="0"/>
              </a:spcBef>
              <a:spcAft>
                <a:spcPts val="1600"/>
              </a:spcAft>
              <a:buClr>
                <a:schemeClr val="dk1"/>
              </a:buClr>
              <a:buFont typeface="Arial"/>
              <a:buNone/>
            </a:pPr>
            <a:r>
              <a:t/>
            </a:r>
            <a:endParaRPr sz="1800">
              <a:solidFill>
                <a:schemeClr val="dk1"/>
              </a:solidFill>
              <a:latin typeface="Open Sans"/>
              <a:ea typeface="Open Sans"/>
              <a:cs typeface="Open Sans"/>
              <a:sym typeface="Open Sans"/>
            </a:endParaRPr>
          </a:p>
          <a:p>
            <a:pPr lvl="0">
              <a:spcBef>
                <a:spcPts val="0"/>
              </a:spcBef>
              <a:buNone/>
            </a:pPr>
            <a:r>
              <a:t/>
            </a:r>
            <a:endParaRPr/>
          </a:p>
        </p:txBody>
      </p:sp>
      <p:sp>
        <p:nvSpPr>
          <p:cNvPr id="129" name="Shape 129"/>
          <p:cNvSpPr txBox="1"/>
          <p:nvPr/>
        </p:nvSpPr>
        <p:spPr>
          <a:xfrm>
            <a:off x="6456875" y="633200"/>
            <a:ext cx="2532600" cy="1729800"/>
          </a:xfrm>
          <a:prstGeom prst="rect">
            <a:avLst/>
          </a:prstGeom>
          <a:noFill/>
          <a:ln>
            <a:noFill/>
          </a:ln>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rtl="0">
              <a:spcBef>
                <a:spcPts val="0"/>
              </a:spcBef>
              <a:buNone/>
            </a:pPr>
            <a:r>
              <a:rPr b="1" lang="en">
                <a:latin typeface="Source Code Pro"/>
                <a:ea typeface="Source Code Pro"/>
                <a:cs typeface="Source Code Pro"/>
                <a:sym typeface="Source Code Pro"/>
              </a:rPr>
              <a:t>Main.js</a:t>
            </a:r>
          </a:p>
          <a:p>
            <a:pPr indent="-228600" lvl="0" marL="457200" rtl="0">
              <a:spcBef>
                <a:spcPts val="0"/>
              </a:spcBef>
              <a:buFont typeface="Source Code Pro"/>
            </a:pPr>
            <a:r>
              <a:rPr lang="en">
                <a:solidFill>
                  <a:schemeClr val="dk1"/>
                </a:solidFill>
              </a:rPr>
              <a:t>stateProvider</a:t>
            </a:r>
          </a:p>
          <a:p>
            <a:pPr indent="-228600" lvl="0" marL="457200" rtl="0">
              <a:spcBef>
                <a:spcPts val="0"/>
              </a:spcBef>
              <a:buFont typeface="Source Code Pro"/>
            </a:pPr>
            <a:r>
              <a:rPr lang="en">
                <a:solidFill>
                  <a:schemeClr val="dk1"/>
                </a:solidFill>
              </a:rPr>
              <a:t>urlRouterProvider</a:t>
            </a:r>
          </a:p>
          <a:p>
            <a:pPr lvl="0">
              <a:spcBef>
                <a:spcPts val="0"/>
              </a:spcBef>
              <a:buNone/>
            </a:pPr>
            <a:r>
              <a:t/>
            </a:r>
            <a:endParaRPr>
              <a:latin typeface="Source Code Pro"/>
              <a:ea typeface="Source Code Pro"/>
              <a:cs typeface="Source Code Pro"/>
              <a:sym typeface="Source Code Pro"/>
            </a:endParaRPr>
          </a:p>
          <a:p>
            <a:pPr lvl="0">
              <a:spcBef>
                <a:spcPts val="0"/>
              </a:spcBef>
              <a:buNone/>
            </a:pPr>
            <a:r>
              <a:t/>
            </a:r>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Backend</a:t>
            </a:r>
          </a:p>
        </p:txBody>
      </p:sp>
      <p:sp>
        <p:nvSpPr>
          <p:cNvPr id="135" name="Shape 135"/>
          <p:cNvSpPr txBox="1"/>
          <p:nvPr/>
        </p:nvSpPr>
        <p:spPr>
          <a:xfrm>
            <a:off x="3457575" y="2357450"/>
            <a:ext cx="957300" cy="2715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136" name="Shape 136"/>
          <p:cNvPicPr preferRelativeResize="0"/>
          <p:nvPr/>
        </p:nvPicPr>
        <p:blipFill>
          <a:blip r:embed="rId3">
            <a:alphaModFix/>
          </a:blip>
          <a:stretch>
            <a:fillRect/>
          </a:stretch>
        </p:blipFill>
        <p:spPr>
          <a:xfrm>
            <a:off x="0" y="1247223"/>
            <a:ext cx="9143999" cy="2124453"/>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315925"/>
            <a:ext cx="3905700" cy="831300"/>
          </a:xfrm>
          <a:prstGeom prst="rect">
            <a:avLst/>
          </a:prstGeom>
        </p:spPr>
        <p:txBody>
          <a:bodyPr anchorCtr="0" anchor="b" bIns="91425" lIns="91425" rIns="91425" tIns="91425">
            <a:noAutofit/>
          </a:bodyPr>
          <a:lstStyle/>
          <a:p>
            <a:pPr lvl="0" rtl="0">
              <a:spcBef>
                <a:spcPts val="0"/>
              </a:spcBef>
              <a:buNone/>
            </a:pPr>
            <a:r>
              <a:rPr lang="en"/>
              <a:t>Design Patterns Used</a:t>
            </a:r>
          </a:p>
        </p:txBody>
      </p:sp>
      <p:sp>
        <p:nvSpPr>
          <p:cNvPr id="142" name="Shape 142"/>
          <p:cNvSpPr/>
          <p:nvPr/>
        </p:nvSpPr>
        <p:spPr>
          <a:xfrm>
            <a:off x="3299825" y="1333000"/>
            <a:ext cx="2625600" cy="450600"/>
          </a:xfrm>
          <a:prstGeom prst="roundRect">
            <a:avLst>
              <a:gd fmla="val 16667" name="adj"/>
            </a:avLst>
          </a:prstGeom>
          <a:solidFill>
            <a:srgbClr val="00A33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rgbClr val="000000"/>
              </a:buClr>
              <a:buSzPct val="61111"/>
              <a:buFont typeface="Arial"/>
              <a:buNone/>
            </a:pPr>
            <a:r>
              <a:rPr b="1" lang="en" sz="1800">
                <a:solidFill>
                  <a:srgbClr val="FFFFFF"/>
                </a:solidFill>
                <a:latin typeface="Open Sans"/>
                <a:ea typeface="Open Sans"/>
                <a:cs typeface="Open Sans"/>
                <a:sym typeface="Open Sans"/>
              </a:rPr>
              <a:t>Fa</a:t>
            </a:r>
            <a:r>
              <a:rPr b="1" lang="en" sz="1800">
                <a:solidFill>
                  <a:schemeClr val="lt2"/>
                </a:solidFill>
                <a:latin typeface="Open Sans"/>
                <a:ea typeface="Open Sans"/>
                <a:cs typeface="Open Sans"/>
                <a:sym typeface="Open Sans"/>
              </a:rPr>
              <a:t>ç</a:t>
            </a:r>
            <a:r>
              <a:rPr b="1" lang="en" sz="1800">
                <a:solidFill>
                  <a:srgbClr val="FFFFFF"/>
                </a:solidFill>
                <a:latin typeface="Open Sans"/>
                <a:ea typeface="Open Sans"/>
                <a:cs typeface="Open Sans"/>
                <a:sym typeface="Open Sans"/>
              </a:rPr>
              <a:t>ade</a:t>
            </a:r>
          </a:p>
        </p:txBody>
      </p:sp>
      <p:sp>
        <p:nvSpPr>
          <p:cNvPr id="143" name="Shape 143"/>
          <p:cNvSpPr/>
          <p:nvPr/>
        </p:nvSpPr>
        <p:spPr>
          <a:xfrm>
            <a:off x="3201850" y="3866100"/>
            <a:ext cx="2625600" cy="450600"/>
          </a:xfrm>
          <a:prstGeom prst="roundRect">
            <a:avLst>
              <a:gd fmla="val 16667" name="adj"/>
            </a:avLst>
          </a:prstGeom>
          <a:solidFill>
            <a:srgbClr val="00A33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Open Sans"/>
                <a:ea typeface="Open Sans"/>
                <a:cs typeface="Open Sans"/>
                <a:sym typeface="Open Sans"/>
              </a:rPr>
              <a:t>Ob</a:t>
            </a:r>
            <a:r>
              <a:rPr b="1" lang="en" sz="1800">
                <a:solidFill>
                  <a:srgbClr val="A71D5D"/>
                </a:solidFill>
                <a:latin typeface="Open Sans"/>
                <a:ea typeface="Open Sans"/>
                <a:cs typeface="Open Sans"/>
                <a:sym typeface="Open Sans"/>
              </a:rPr>
              <a:t>s</a:t>
            </a:r>
            <a:r>
              <a:rPr b="1" lang="en" sz="1800">
                <a:solidFill>
                  <a:srgbClr val="FFFFFF"/>
                </a:solidFill>
                <a:latin typeface="Open Sans"/>
                <a:ea typeface="Open Sans"/>
                <a:cs typeface="Open Sans"/>
                <a:sym typeface="Open Sans"/>
              </a:rPr>
              <a:t>erver</a:t>
            </a:r>
          </a:p>
        </p:txBody>
      </p:sp>
      <p:sp>
        <p:nvSpPr>
          <p:cNvPr id="144" name="Shape 144"/>
          <p:cNvSpPr/>
          <p:nvPr/>
        </p:nvSpPr>
        <p:spPr>
          <a:xfrm>
            <a:off x="5827450" y="2676925"/>
            <a:ext cx="2625600" cy="450600"/>
          </a:xfrm>
          <a:prstGeom prst="roundRect">
            <a:avLst>
              <a:gd fmla="val 16667" name="adj"/>
            </a:avLst>
          </a:prstGeom>
          <a:solidFill>
            <a:srgbClr val="00A33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Open Sans"/>
                <a:ea typeface="Open Sans"/>
                <a:cs typeface="Open Sans"/>
                <a:sym typeface="Open Sans"/>
              </a:rPr>
              <a:t>Ada</a:t>
            </a:r>
            <a:r>
              <a:rPr b="1" lang="en" sz="1800">
                <a:solidFill>
                  <a:srgbClr val="00FFFF"/>
                </a:solidFill>
                <a:latin typeface="Open Sans"/>
                <a:ea typeface="Open Sans"/>
                <a:cs typeface="Open Sans"/>
                <a:sym typeface="Open Sans"/>
              </a:rPr>
              <a:t>p</a:t>
            </a:r>
            <a:r>
              <a:rPr b="1" lang="en" sz="1800">
                <a:solidFill>
                  <a:srgbClr val="FFFFFF"/>
                </a:solidFill>
                <a:latin typeface="Open Sans"/>
                <a:ea typeface="Open Sans"/>
                <a:cs typeface="Open Sans"/>
                <a:sym typeface="Open Sans"/>
              </a:rPr>
              <a:t>ter</a:t>
            </a:r>
          </a:p>
        </p:txBody>
      </p:sp>
      <p:sp>
        <p:nvSpPr>
          <p:cNvPr id="145" name="Shape 145"/>
          <p:cNvSpPr/>
          <p:nvPr/>
        </p:nvSpPr>
        <p:spPr>
          <a:xfrm>
            <a:off x="576250" y="2676925"/>
            <a:ext cx="2625600" cy="450600"/>
          </a:xfrm>
          <a:prstGeom prst="roundRect">
            <a:avLst>
              <a:gd fmla="val 16667" name="adj"/>
            </a:avLst>
          </a:prstGeom>
          <a:solidFill>
            <a:srgbClr val="00A33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Open Sans"/>
                <a:ea typeface="Open Sans"/>
                <a:cs typeface="Open Sans"/>
                <a:sym typeface="Open Sans"/>
              </a:rPr>
              <a:t>Singlet</a:t>
            </a:r>
            <a:r>
              <a:rPr b="1" lang="en" sz="1800">
                <a:solidFill>
                  <a:srgbClr val="FF0000"/>
                </a:solidFill>
                <a:latin typeface="Open Sans"/>
                <a:ea typeface="Open Sans"/>
                <a:cs typeface="Open Sans"/>
                <a:sym typeface="Open Sans"/>
              </a:rPr>
              <a:t>o</a:t>
            </a:r>
            <a:r>
              <a:rPr b="1" lang="en" sz="1800">
                <a:solidFill>
                  <a:srgbClr val="FFFFFF"/>
                </a:solidFill>
                <a:latin typeface="Open Sans"/>
                <a:ea typeface="Open Sans"/>
                <a:cs typeface="Open Sans"/>
                <a:sym typeface="Open Sans"/>
              </a:rPr>
              <a:t>n</a:t>
            </a:r>
          </a:p>
        </p:txBody>
      </p:sp>
      <p:pic>
        <p:nvPicPr>
          <p:cNvPr id="146" name="Shape 146"/>
          <p:cNvPicPr preferRelativeResize="0"/>
          <p:nvPr/>
        </p:nvPicPr>
        <p:blipFill>
          <a:blip r:embed="rId3">
            <a:alphaModFix/>
          </a:blip>
          <a:stretch>
            <a:fillRect/>
          </a:stretch>
        </p:blipFill>
        <p:spPr>
          <a:xfrm>
            <a:off x="4026250" y="2267367"/>
            <a:ext cx="1172750" cy="1269707"/>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Design Implementation: </a:t>
            </a:r>
            <a:r>
              <a:rPr i="1" lang="en"/>
              <a:t>Fa</a:t>
            </a:r>
            <a:r>
              <a:rPr b="1" i="1" lang="en">
                <a:solidFill>
                  <a:schemeClr val="lt2"/>
                </a:solidFill>
              </a:rPr>
              <a:t>ç</a:t>
            </a:r>
            <a:r>
              <a:rPr i="1" lang="en"/>
              <a:t>ade</a:t>
            </a:r>
          </a:p>
        </p:txBody>
      </p:sp>
      <p:sp>
        <p:nvSpPr>
          <p:cNvPr id="152" name="Shape 152"/>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b="1" lang="en">
                <a:solidFill>
                  <a:schemeClr val="lt2"/>
                </a:solidFill>
              </a:rPr>
              <a:t>&gt;&gt;</a:t>
            </a:r>
            <a:r>
              <a:rPr lang="en"/>
              <a:t> Used</a:t>
            </a:r>
            <a:r>
              <a:rPr lang="en">
                <a:solidFill>
                  <a:srgbClr val="000000"/>
                </a:solidFill>
              </a:rPr>
              <a:t> mainly to hide implementation details of server-side and client controller methods from the consuming class. </a:t>
            </a:r>
          </a:p>
          <a:p>
            <a:pPr lvl="0">
              <a:spcBef>
                <a:spcPts val="0"/>
              </a:spcBef>
              <a:buNone/>
            </a:pPr>
            <a:r>
              <a:t/>
            </a:r>
            <a:endParaRPr/>
          </a:p>
        </p:txBody>
      </p:sp>
      <p:pic>
        <p:nvPicPr>
          <p:cNvPr id="153" name="Shape 153"/>
          <p:cNvPicPr preferRelativeResize="0"/>
          <p:nvPr/>
        </p:nvPicPr>
        <p:blipFill>
          <a:blip r:embed="rId3">
            <a:alphaModFix/>
          </a:blip>
          <a:stretch>
            <a:fillRect/>
          </a:stretch>
        </p:blipFill>
        <p:spPr>
          <a:xfrm>
            <a:off x="752475" y="2018225"/>
            <a:ext cx="7761950" cy="2925249"/>
          </a:xfrm>
          <a:prstGeom prst="rect">
            <a:avLst/>
          </a:prstGeom>
          <a:noFill/>
          <a:ln cap="flat" cmpd="sng" w="19050">
            <a:solidFill>
              <a:schemeClr val="lt2"/>
            </a:solidFill>
            <a:prstDash val="solid"/>
            <a:round/>
            <a:headEnd len="med" w="med" type="none"/>
            <a:tailEnd len="med" w="med" type="none"/>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Design Implementation: </a:t>
            </a:r>
            <a:r>
              <a:rPr i="1" lang="en"/>
              <a:t>Singlet</a:t>
            </a:r>
            <a:r>
              <a:rPr b="1" i="1" lang="en">
                <a:solidFill>
                  <a:srgbClr val="FF0000"/>
                </a:solidFill>
              </a:rPr>
              <a:t>o</a:t>
            </a:r>
            <a:r>
              <a:rPr i="1" lang="en"/>
              <a:t>n</a:t>
            </a:r>
          </a:p>
        </p:txBody>
      </p:sp>
      <p:sp>
        <p:nvSpPr>
          <p:cNvPr id="159" name="Shape 159"/>
          <p:cNvSpPr txBox="1"/>
          <p:nvPr>
            <p:ph idx="1" type="body"/>
          </p:nvPr>
        </p:nvSpPr>
        <p:spPr>
          <a:xfrm>
            <a:off x="311700" y="1090575"/>
            <a:ext cx="8520600" cy="586500"/>
          </a:xfrm>
          <a:prstGeom prst="rect">
            <a:avLst/>
          </a:prstGeom>
        </p:spPr>
        <p:txBody>
          <a:bodyPr anchorCtr="0" anchor="t" bIns="91425" lIns="91425" rIns="91425" tIns="91425">
            <a:noAutofit/>
          </a:bodyPr>
          <a:lstStyle/>
          <a:p>
            <a:pPr lvl="0" rtl="0">
              <a:spcBef>
                <a:spcPts val="0"/>
              </a:spcBef>
              <a:buNone/>
            </a:pPr>
            <a:r>
              <a:rPr b="1" lang="en">
                <a:solidFill>
                  <a:srgbClr val="FF0000"/>
                </a:solidFill>
              </a:rPr>
              <a:t>&gt;&gt;</a:t>
            </a:r>
            <a:r>
              <a:rPr lang="en"/>
              <a:t> Used for Socket IO and Angularjs Services</a:t>
            </a:r>
          </a:p>
          <a:p>
            <a:pPr lvl="0" rtl="0">
              <a:spcBef>
                <a:spcPts val="0"/>
              </a:spcBef>
              <a:buNone/>
            </a:pPr>
            <a:r>
              <a:t/>
            </a:r>
            <a:endParaRPr/>
          </a:p>
        </p:txBody>
      </p:sp>
      <p:pic>
        <p:nvPicPr>
          <p:cNvPr id="160" name="Shape 160"/>
          <p:cNvPicPr preferRelativeResize="0"/>
          <p:nvPr/>
        </p:nvPicPr>
        <p:blipFill>
          <a:blip r:embed="rId3">
            <a:alphaModFix/>
          </a:blip>
          <a:stretch>
            <a:fillRect/>
          </a:stretch>
        </p:blipFill>
        <p:spPr>
          <a:xfrm>
            <a:off x="3192550" y="1598275"/>
            <a:ext cx="5639749" cy="1712125"/>
          </a:xfrm>
          <a:prstGeom prst="rect">
            <a:avLst/>
          </a:prstGeom>
          <a:noFill/>
          <a:ln>
            <a:noFill/>
          </a:ln>
        </p:spPr>
      </p:pic>
      <p:pic>
        <p:nvPicPr>
          <p:cNvPr id="161" name="Shape 161"/>
          <p:cNvPicPr preferRelativeResize="0"/>
          <p:nvPr/>
        </p:nvPicPr>
        <p:blipFill>
          <a:blip r:embed="rId4">
            <a:alphaModFix/>
          </a:blip>
          <a:stretch>
            <a:fillRect/>
          </a:stretch>
        </p:blipFill>
        <p:spPr>
          <a:xfrm>
            <a:off x="3192550" y="3445150"/>
            <a:ext cx="5639749" cy="1483474"/>
          </a:xfrm>
          <a:prstGeom prst="rect">
            <a:avLst/>
          </a:prstGeom>
          <a:noFill/>
          <a:ln>
            <a:noFill/>
          </a:ln>
        </p:spPr>
      </p:pic>
      <p:sp>
        <p:nvSpPr>
          <p:cNvPr id="162" name="Shape 162"/>
          <p:cNvSpPr/>
          <p:nvPr/>
        </p:nvSpPr>
        <p:spPr>
          <a:xfrm>
            <a:off x="765800" y="3105425"/>
            <a:ext cx="1514100" cy="3786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b="1" lang="en"/>
              <a:t>SocketService</a:t>
            </a:r>
          </a:p>
        </p:txBody>
      </p:sp>
      <p:sp>
        <p:nvSpPr>
          <p:cNvPr id="163" name="Shape 163"/>
          <p:cNvSpPr txBox="1"/>
          <p:nvPr/>
        </p:nvSpPr>
        <p:spPr>
          <a:xfrm>
            <a:off x="6978000" y="1435775"/>
            <a:ext cx="1854300" cy="338700"/>
          </a:xfrm>
          <a:prstGeom prst="rect">
            <a:avLst/>
          </a:prstGeom>
          <a:noFill/>
          <a:ln>
            <a:noFill/>
          </a:ln>
        </p:spPr>
        <p:txBody>
          <a:bodyPr anchorCtr="0" anchor="t" bIns="91425" lIns="91425" rIns="91425" tIns="91425">
            <a:noAutofit/>
          </a:bodyPr>
          <a:lstStyle/>
          <a:p>
            <a:pPr lvl="0">
              <a:spcBef>
                <a:spcPts val="0"/>
              </a:spcBef>
              <a:buNone/>
            </a:pPr>
            <a:r>
              <a:rPr i="1" lang="en" sz="1200"/>
              <a:t>chatPubliclyController</a:t>
            </a:r>
            <a:r>
              <a:rPr i="1" lang="en" sz="1300"/>
              <a:t>.js</a:t>
            </a:r>
          </a:p>
        </p:txBody>
      </p:sp>
      <p:sp>
        <p:nvSpPr>
          <p:cNvPr id="164" name="Shape 164"/>
          <p:cNvSpPr txBox="1"/>
          <p:nvPr/>
        </p:nvSpPr>
        <p:spPr>
          <a:xfrm>
            <a:off x="1503550" y="4589925"/>
            <a:ext cx="1618200" cy="338700"/>
          </a:xfrm>
          <a:prstGeom prst="rect">
            <a:avLst/>
          </a:prstGeom>
          <a:noFill/>
          <a:ln>
            <a:noFill/>
          </a:ln>
        </p:spPr>
        <p:txBody>
          <a:bodyPr anchorCtr="0" anchor="t" bIns="91425" lIns="91425" rIns="91425" tIns="91425">
            <a:noAutofit/>
          </a:bodyPr>
          <a:lstStyle/>
          <a:p>
            <a:pPr lvl="0" rtl="0">
              <a:spcBef>
                <a:spcPts val="0"/>
              </a:spcBef>
              <a:buNone/>
            </a:pPr>
            <a:r>
              <a:rPr i="1" lang="en" sz="1200"/>
              <a:t>directoryController</a:t>
            </a:r>
            <a:r>
              <a:rPr i="1" lang="en" sz="1300"/>
              <a:t>.js</a:t>
            </a:r>
          </a:p>
        </p:txBody>
      </p:sp>
      <p:cxnSp>
        <p:nvCxnSpPr>
          <p:cNvPr id="165" name="Shape 165"/>
          <p:cNvCxnSpPr>
            <a:stCxn id="162" idx="3"/>
            <a:endCxn id="160" idx="1"/>
          </p:cNvCxnSpPr>
          <p:nvPr/>
        </p:nvCxnSpPr>
        <p:spPr>
          <a:xfrm flipH="1" rot="10800000">
            <a:off x="2279900" y="2454425"/>
            <a:ext cx="912600" cy="840300"/>
          </a:xfrm>
          <a:prstGeom prst="straightConnector1">
            <a:avLst/>
          </a:prstGeom>
          <a:noFill/>
          <a:ln cap="flat" cmpd="sng" w="19050">
            <a:solidFill>
              <a:srgbClr val="FF0000"/>
            </a:solidFill>
            <a:prstDash val="solid"/>
            <a:round/>
            <a:headEnd len="lg" w="lg" type="none"/>
            <a:tailEnd len="lg" w="lg" type="triangle"/>
          </a:ln>
        </p:spPr>
      </p:cxnSp>
      <p:cxnSp>
        <p:nvCxnSpPr>
          <p:cNvPr id="166" name="Shape 166"/>
          <p:cNvCxnSpPr>
            <a:stCxn id="162" idx="3"/>
            <a:endCxn id="161" idx="1"/>
          </p:cNvCxnSpPr>
          <p:nvPr/>
        </p:nvCxnSpPr>
        <p:spPr>
          <a:xfrm>
            <a:off x="2279900" y="3294725"/>
            <a:ext cx="912600" cy="892200"/>
          </a:xfrm>
          <a:prstGeom prst="straightConnector1">
            <a:avLst/>
          </a:prstGeom>
          <a:noFill/>
          <a:ln cap="flat" cmpd="sng" w="19050">
            <a:solidFill>
              <a:srgbClr val="FF0000"/>
            </a:solidFill>
            <a:prstDash val="solid"/>
            <a:round/>
            <a:headEnd len="lg" w="lg" type="none"/>
            <a:tailEnd len="lg" w="lg" type="triangle"/>
          </a:ln>
        </p:spPr>
      </p:cxn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Design Implementation: </a:t>
            </a:r>
            <a:r>
              <a:rPr i="1" lang="en"/>
              <a:t>Ada</a:t>
            </a:r>
            <a:r>
              <a:rPr i="1" lang="en">
                <a:solidFill>
                  <a:srgbClr val="00FFFF"/>
                </a:solidFill>
              </a:rPr>
              <a:t>p</a:t>
            </a:r>
            <a:r>
              <a:rPr i="1" lang="en"/>
              <a:t>ter</a:t>
            </a:r>
          </a:p>
        </p:txBody>
      </p:sp>
      <p:sp>
        <p:nvSpPr>
          <p:cNvPr id="172" name="Shape 172"/>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b="1" lang="en">
                <a:solidFill>
                  <a:srgbClr val="00FFFF"/>
                </a:solidFill>
              </a:rPr>
              <a:t>&gt;&gt;</a:t>
            </a:r>
            <a:r>
              <a:rPr lang="en"/>
              <a:t> We used Adapter in the design of the SSNoC app database</a:t>
            </a:r>
          </a:p>
          <a:p>
            <a:pPr lvl="0">
              <a:spcBef>
                <a:spcPts val="0"/>
              </a:spcBef>
              <a:buNone/>
            </a:pPr>
            <a:r>
              <a:t/>
            </a:r>
            <a:endParaRPr/>
          </a:p>
          <a:p>
            <a:pPr lvl="0" rtl="0">
              <a:spcBef>
                <a:spcPts val="0"/>
              </a:spcBef>
              <a:buClr>
                <a:schemeClr val="dk1"/>
              </a:buClr>
              <a:buSzPct val="61111"/>
              <a:buFont typeface="Arial"/>
              <a:buNone/>
            </a:pPr>
            <a:r>
              <a:rPr b="1" lang="en">
                <a:solidFill>
                  <a:srgbClr val="00FFFF"/>
                </a:solidFill>
              </a:rPr>
              <a:t>&gt;&gt;</a:t>
            </a:r>
            <a:r>
              <a:rPr lang="en"/>
              <a:t> Enabled us substitute production database with test database during testing and during </a:t>
            </a:r>
            <a:r>
              <a:rPr i="1" lang="en"/>
              <a:t>Measure Performance </a:t>
            </a:r>
            <a:r>
              <a:rPr lang="en"/>
              <a:t>use case</a:t>
            </a:r>
          </a:p>
          <a:p>
            <a:pPr lvl="0" rtl="0">
              <a:spcBef>
                <a:spcPts val="0"/>
              </a:spcBef>
              <a:buNone/>
            </a:pPr>
            <a:r>
              <a:t/>
            </a:r>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Design Implementation: </a:t>
            </a:r>
            <a:r>
              <a:rPr i="1" lang="en"/>
              <a:t>Ob</a:t>
            </a:r>
            <a:r>
              <a:rPr b="1" i="1" lang="en">
                <a:solidFill>
                  <a:srgbClr val="A71D5D"/>
                </a:solidFill>
              </a:rPr>
              <a:t>s</a:t>
            </a:r>
            <a:r>
              <a:rPr i="1" lang="en"/>
              <a:t>erver</a:t>
            </a:r>
          </a:p>
        </p:txBody>
      </p:sp>
      <p:sp>
        <p:nvSpPr>
          <p:cNvPr id="178" name="Shape 178"/>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rPr b="1" lang="en">
                <a:solidFill>
                  <a:srgbClr val="A71D5D"/>
                </a:solidFill>
              </a:rPr>
              <a:t>&gt;&gt;</a:t>
            </a:r>
            <a:r>
              <a:rPr lang="en"/>
              <a:t> The pattern upon which socket communication between server and client-side controllers thrives</a:t>
            </a:r>
          </a:p>
          <a:p>
            <a:pPr lvl="0" rtl="0">
              <a:spcBef>
                <a:spcPts val="0"/>
              </a:spcBef>
              <a:buNone/>
            </a:pPr>
            <a:r>
              <a:t/>
            </a:r>
            <a:endParaRPr/>
          </a:p>
        </p:txBody>
      </p:sp>
      <p:pic>
        <p:nvPicPr>
          <p:cNvPr id="179" name="Shape 179"/>
          <p:cNvPicPr preferRelativeResize="0"/>
          <p:nvPr/>
        </p:nvPicPr>
        <p:blipFill>
          <a:blip r:embed="rId3">
            <a:alphaModFix/>
          </a:blip>
          <a:stretch>
            <a:fillRect/>
          </a:stretch>
        </p:blipFill>
        <p:spPr>
          <a:xfrm>
            <a:off x="3641700" y="1837299"/>
            <a:ext cx="5016900" cy="2653750"/>
          </a:xfrm>
          <a:prstGeom prst="rect">
            <a:avLst/>
          </a:prstGeom>
          <a:noFill/>
          <a:ln cap="flat" cmpd="sng" w="9525">
            <a:solidFill>
              <a:srgbClr val="A71D5D"/>
            </a:solidFill>
            <a:prstDash val="solid"/>
            <a:round/>
            <a:headEnd len="med" w="med" type="none"/>
            <a:tailEnd len="med" w="med" type="none"/>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Quality Attributes</a:t>
            </a:r>
          </a:p>
        </p:txBody>
      </p:sp>
      <p:sp>
        <p:nvSpPr>
          <p:cNvPr id="185" name="Shape 185"/>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a:p>
            <a:pPr lvl="0">
              <a:spcBef>
                <a:spcPts val="0"/>
              </a:spcBef>
              <a:buNone/>
            </a:pPr>
            <a:r>
              <a:t/>
            </a:r>
            <a:endParaRPr/>
          </a:p>
          <a:p>
            <a:pPr lvl="0">
              <a:spcBef>
                <a:spcPts val="0"/>
              </a:spcBef>
              <a:buNone/>
            </a:pPr>
            <a:r>
              <a:t/>
            </a:r>
            <a:endParaRPr sz="1000">
              <a:solidFill>
                <a:srgbClr val="000000"/>
              </a:solidFill>
              <a:latin typeface="Times New Roman"/>
              <a:ea typeface="Times New Roman"/>
              <a:cs typeface="Times New Roman"/>
              <a:sym typeface="Times New Roman"/>
            </a:endParaRPr>
          </a:p>
          <a:p>
            <a:pPr lvl="0" rtl="0">
              <a:spcBef>
                <a:spcPts val="0"/>
              </a:spcBef>
              <a:buNone/>
            </a:pPr>
            <a:r>
              <a:t/>
            </a:r>
            <a:endParaRPr/>
          </a:p>
        </p:txBody>
      </p:sp>
      <p:pic>
        <p:nvPicPr>
          <p:cNvPr id="186" name="Shape 186"/>
          <p:cNvPicPr preferRelativeResize="0"/>
          <p:nvPr/>
        </p:nvPicPr>
        <p:blipFill>
          <a:blip r:embed="rId3">
            <a:alphaModFix/>
          </a:blip>
          <a:stretch>
            <a:fillRect/>
          </a:stretch>
        </p:blipFill>
        <p:spPr>
          <a:xfrm>
            <a:off x="6171825" y="136675"/>
            <a:ext cx="1972833" cy="1625579"/>
          </a:xfrm>
          <a:prstGeom prst="rect">
            <a:avLst/>
          </a:prstGeom>
          <a:noFill/>
          <a:ln>
            <a:noFill/>
          </a:ln>
        </p:spPr>
      </p:pic>
      <p:sp>
        <p:nvSpPr>
          <p:cNvPr id="187" name="Shape 187"/>
          <p:cNvSpPr/>
          <p:nvPr/>
        </p:nvSpPr>
        <p:spPr>
          <a:xfrm>
            <a:off x="5683775" y="4186025"/>
            <a:ext cx="3245100" cy="450600"/>
          </a:xfrm>
          <a:prstGeom prst="roundRect">
            <a:avLst>
              <a:gd fmla="val 16667" name="adj"/>
            </a:avLst>
          </a:prstGeom>
          <a:solidFill>
            <a:srgbClr val="00A33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rgbClr val="000000"/>
              </a:buClr>
              <a:buSzPct val="61111"/>
              <a:buFont typeface="Arial"/>
              <a:buNone/>
            </a:pPr>
            <a:r>
              <a:rPr b="1" lang="en" sz="1800">
                <a:solidFill>
                  <a:srgbClr val="FFFFFF"/>
                </a:solidFill>
                <a:latin typeface="Roboto"/>
                <a:ea typeface="Roboto"/>
                <a:cs typeface="Roboto"/>
                <a:sym typeface="Roboto"/>
              </a:rPr>
              <a:t>Cross-platform portability</a:t>
            </a:r>
          </a:p>
        </p:txBody>
      </p:sp>
      <p:pic>
        <p:nvPicPr>
          <p:cNvPr id="188" name="Shape 188"/>
          <p:cNvPicPr preferRelativeResize="0"/>
          <p:nvPr/>
        </p:nvPicPr>
        <p:blipFill>
          <a:blip r:embed="rId4">
            <a:alphaModFix/>
          </a:blip>
          <a:stretch>
            <a:fillRect/>
          </a:stretch>
        </p:blipFill>
        <p:spPr>
          <a:xfrm>
            <a:off x="7230832" y="377563"/>
            <a:ext cx="1772092" cy="1863911"/>
          </a:xfrm>
          <a:prstGeom prst="rect">
            <a:avLst/>
          </a:prstGeom>
          <a:noFill/>
          <a:ln>
            <a:noFill/>
          </a:ln>
        </p:spPr>
      </p:pic>
      <p:sp>
        <p:nvSpPr>
          <p:cNvPr id="189" name="Shape 189"/>
          <p:cNvSpPr/>
          <p:nvPr/>
        </p:nvSpPr>
        <p:spPr>
          <a:xfrm>
            <a:off x="3058175" y="1762250"/>
            <a:ext cx="2625600" cy="450600"/>
          </a:xfrm>
          <a:prstGeom prst="roundRect">
            <a:avLst>
              <a:gd fmla="val 16667" name="adj"/>
            </a:avLst>
          </a:prstGeom>
          <a:solidFill>
            <a:srgbClr val="00A33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Open Sans"/>
                <a:ea typeface="Open Sans"/>
                <a:cs typeface="Open Sans"/>
                <a:sym typeface="Open Sans"/>
              </a:rPr>
              <a:t>Usability</a:t>
            </a:r>
          </a:p>
        </p:txBody>
      </p:sp>
      <p:sp>
        <p:nvSpPr>
          <p:cNvPr id="190" name="Shape 190"/>
          <p:cNvSpPr/>
          <p:nvPr/>
        </p:nvSpPr>
        <p:spPr>
          <a:xfrm>
            <a:off x="6686500" y="3069075"/>
            <a:ext cx="2145900" cy="922500"/>
          </a:xfrm>
          <a:prstGeom prst="wedgeRoundRectCallout">
            <a:avLst>
              <a:gd fmla="val 222" name="adj1"/>
              <a:gd fmla="val 79914" name="adj2"/>
              <a:gd fmla="val 0" name="adj3"/>
            </a:avLst>
          </a:prstGeom>
          <a:solidFill>
            <a:srgbClr val="E1EFFF"/>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spcAft>
                <a:spcPts val="1600"/>
              </a:spcAft>
              <a:buNone/>
            </a:pPr>
            <a:r>
              <a:t/>
            </a:r>
            <a:endParaRPr sz="600">
              <a:solidFill>
                <a:schemeClr val="dk1"/>
              </a:solidFill>
              <a:latin typeface="Times New Roman"/>
              <a:ea typeface="Times New Roman"/>
              <a:cs typeface="Times New Roman"/>
              <a:sym typeface="Times New Roman"/>
            </a:endParaRPr>
          </a:p>
          <a:p>
            <a:pPr lvl="0" rtl="0">
              <a:lnSpc>
                <a:spcPct val="115000"/>
              </a:lnSpc>
              <a:spcBef>
                <a:spcPts val="0"/>
              </a:spcBef>
              <a:spcAft>
                <a:spcPts val="1600"/>
              </a:spcAft>
              <a:buClr>
                <a:schemeClr val="dk1"/>
              </a:buClr>
              <a:buSzPct val="91666"/>
              <a:buFont typeface="Arial"/>
              <a:buNone/>
            </a:pPr>
            <a:r>
              <a:rPr b="1" i="1" lang="en" sz="1200">
                <a:solidFill>
                  <a:schemeClr val="dk1"/>
                </a:solidFill>
                <a:latin typeface="Times New Roman"/>
                <a:ea typeface="Times New Roman"/>
                <a:cs typeface="Times New Roman"/>
                <a:sym typeface="Times New Roman"/>
              </a:rPr>
              <a:t>Ensuring that application performs with the same consistency across different range of devices</a:t>
            </a:r>
          </a:p>
        </p:txBody>
      </p:sp>
      <p:pic>
        <p:nvPicPr>
          <p:cNvPr id="191" name="Shape 191"/>
          <p:cNvPicPr preferRelativeResize="0"/>
          <p:nvPr/>
        </p:nvPicPr>
        <p:blipFill>
          <a:blip r:embed="rId5">
            <a:alphaModFix/>
          </a:blip>
          <a:stretch>
            <a:fillRect/>
          </a:stretch>
        </p:blipFill>
        <p:spPr>
          <a:xfrm>
            <a:off x="1787791" y="1186258"/>
            <a:ext cx="1270375" cy="1308166"/>
          </a:xfrm>
          <a:prstGeom prst="rect">
            <a:avLst/>
          </a:prstGeom>
          <a:noFill/>
          <a:ln>
            <a:noFill/>
          </a:ln>
        </p:spPr>
      </p:pic>
      <p:sp>
        <p:nvSpPr>
          <p:cNvPr id="192" name="Shape 192"/>
          <p:cNvSpPr/>
          <p:nvPr/>
        </p:nvSpPr>
        <p:spPr>
          <a:xfrm>
            <a:off x="3250800" y="1171250"/>
            <a:ext cx="2038500" cy="351900"/>
          </a:xfrm>
          <a:prstGeom prst="wedgeEllipseCallout">
            <a:avLst>
              <a:gd fmla="val -78483" name="adj1"/>
              <a:gd fmla="val 74829" name="adj2"/>
            </a:avLst>
          </a:prstGeom>
          <a:solidFill>
            <a:srgbClr val="E1EFFF"/>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rPr b="1" i="1" lang="en" sz="1200">
                <a:latin typeface="Times New Roman"/>
                <a:ea typeface="Times New Roman"/>
                <a:cs typeface="Times New Roman"/>
                <a:sym typeface="Times New Roman"/>
              </a:rPr>
              <a:t>One click! So easy!</a:t>
            </a:r>
          </a:p>
        </p:txBody>
      </p:sp>
      <p:pic>
        <p:nvPicPr>
          <p:cNvPr id="193" name="Shape 193"/>
          <p:cNvPicPr preferRelativeResize="0"/>
          <p:nvPr/>
        </p:nvPicPr>
        <p:blipFill>
          <a:blip r:embed="rId6">
            <a:alphaModFix/>
          </a:blip>
          <a:stretch>
            <a:fillRect/>
          </a:stretch>
        </p:blipFill>
        <p:spPr>
          <a:xfrm>
            <a:off x="681199" y="3223542"/>
            <a:ext cx="1409500" cy="1050707"/>
          </a:xfrm>
          <a:prstGeom prst="rect">
            <a:avLst/>
          </a:prstGeom>
          <a:noFill/>
          <a:ln>
            <a:noFill/>
          </a:ln>
        </p:spPr>
      </p:pic>
      <p:sp>
        <p:nvSpPr>
          <p:cNvPr id="194" name="Shape 194"/>
          <p:cNvSpPr/>
          <p:nvPr/>
        </p:nvSpPr>
        <p:spPr>
          <a:xfrm>
            <a:off x="758150" y="4057775"/>
            <a:ext cx="2625600" cy="450600"/>
          </a:xfrm>
          <a:prstGeom prst="roundRect">
            <a:avLst>
              <a:gd fmla="val 16667" name="adj"/>
            </a:avLst>
          </a:prstGeom>
          <a:solidFill>
            <a:srgbClr val="00A33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FFFFFF"/>
                </a:solidFill>
                <a:latin typeface="Open Sans"/>
                <a:ea typeface="Open Sans"/>
                <a:cs typeface="Open Sans"/>
                <a:sym typeface="Open Sans"/>
              </a:rPr>
              <a:t>Energy Awareness</a:t>
            </a:r>
          </a:p>
        </p:txBody>
      </p:sp>
      <p:sp>
        <p:nvSpPr>
          <p:cNvPr id="195" name="Shape 195"/>
          <p:cNvSpPr/>
          <p:nvPr/>
        </p:nvSpPr>
        <p:spPr>
          <a:xfrm>
            <a:off x="2433425" y="3160350"/>
            <a:ext cx="1989000" cy="831300"/>
          </a:xfrm>
          <a:prstGeom prst="wedgeRoundRectCallout">
            <a:avLst>
              <a:gd fmla="val 222" name="adj1"/>
              <a:gd fmla="val 79914" name="adj2"/>
              <a:gd fmla="val 0" name="adj3"/>
            </a:avLst>
          </a:prstGeom>
          <a:solidFill>
            <a:srgbClr val="E1EFFF"/>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spcAft>
                <a:spcPts val="1600"/>
              </a:spcAft>
              <a:buNone/>
            </a:pPr>
            <a:r>
              <a:t/>
            </a:r>
            <a:endParaRPr sz="600">
              <a:solidFill>
                <a:schemeClr val="dk1"/>
              </a:solidFill>
              <a:latin typeface="Times New Roman"/>
              <a:ea typeface="Times New Roman"/>
              <a:cs typeface="Times New Roman"/>
              <a:sym typeface="Times New Roman"/>
            </a:endParaRPr>
          </a:p>
          <a:p>
            <a:pPr lvl="0" rtl="0">
              <a:lnSpc>
                <a:spcPct val="115000"/>
              </a:lnSpc>
              <a:spcBef>
                <a:spcPts val="0"/>
              </a:spcBef>
              <a:spcAft>
                <a:spcPts val="1600"/>
              </a:spcAft>
              <a:buNone/>
            </a:pPr>
            <a:r>
              <a:rPr b="1" i="1" lang="en" sz="1200">
                <a:solidFill>
                  <a:schemeClr val="dk1"/>
                </a:solidFill>
                <a:latin typeface="Times New Roman"/>
                <a:ea typeface="Times New Roman"/>
                <a:cs typeface="Times New Roman"/>
                <a:sym typeface="Times New Roman"/>
              </a:rPr>
              <a:t>Client-heavy architecture allows for more processing on client side</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SE Practice</a:t>
            </a:r>
          </a:p>
        </p:txBody>
      </p:sp>
      <p:sp>
        <p:nvSpPr>
          <p:cNvPr id="201" name="Shape 201"/>
          <p:cNvSpPr txBox="1"/>
          <p:nvPr>
            <p:ph idx="1" type="body"/>
          </p:nvPr>
        </p:nvSpPr>
        <p:spPr>
          <a:xfrm>
            <a:off x="387900" y="1489825"/>
            <a:ext cx="4478400" cy="3078900"/>
          </a:xfrm>
          <a:prstGeom prst="rect">
            <a:avLst/>
          </a:prstGeom>
        </p:spPr>
        <p:txBody>
          <a:bodyPr anchorCtr="0" anchor="t" bIns="91425" lIns="91425" rIns="91425" tIns="91425">
            <a:noAutofit/>
          </a:bodyPr>
          <a:lstStyle/>
          <a:p>
            <a:pPr lvl="0">
              <a:spcBef>
                <a:spcPts val="0"/>
              </a:spcBef>
              <a:buNone/>
            </a:pPr>
            <a:r>
              <a:rPr lang="en"/>
              <a:t>&gt;&gt; Pair Programing</a:t>
            </a:r>
          </a:p>
          <a:p>
            <a:pPr indent="-228600" lvl="0" marL="457200" rtl="0">
              <a:spcBef>
                <a:spcPts val="0"/>
              </a:spcBef>
            </a:pPr>
            <a:r>
              <a:rPr lang="en"/>
              <a:t>Best way to learn</a:t>
            </a:r>
          </a:p>
          <a:p>
            <a:pPr indent="-228600" lvl="0" marL="457200" rtl="0">
              <a:spcBef>
                <a:spcPts val="0"/>
              </a:spcBef>
            </a:pPr>
            <a:r>
              <a:rPr lang="en"/>
              <a:t>Driver-Navigator style</a:t>
            </a:r>
          </a:p>
          <a:p>
            <a:pPr indent="-228600" lvl="0" marL="457200" rtl="0">
              <a:spcBef>
                <a:spcPts val="0"/>
              </a:spcBef>
            </a:pPr>
            <a:r>
              <a:rPr lang="en"/>
              <a:t>Know each other’s part in the project</a:t>
            </a:r>
          </a:p>
          <a:p>
            <a:pPr indent="-228600" lvl="0" marL="457200">
              <a:spcBef>
                <a:spcPts val="0"/>
              </a:spcBef>
            </a:pPr>
            <a:r>
              <a:rPr lang="en"/>
              <a:t>Speed up the development</a:t>
            </a:r>
          </a:p>
          <a:p>
            <a:pPr lvl="0">
              <a:spcBef>
                <a:spcPts val="0"/>
              </a:spcBef>
              <a:buNone/>
            </a:pPr>
            <a:r>
              <a:t/>
            </a:r>
            <a:endParaRPr/>
          </a:p>
        </p:txBody>
      </p:sp>
      <p:pic>
        <p:nvPicPr>
          <p:cNvPr id="202" name="Shape 202"/>
          <p:cNvPicPr preferRelativeResize="0"/>
          <p:nvPr/>
        </p:nvPicPr>
        <p:blipFill>
          <a:blip r:embed="rId3">
            <a:alphaModFix/>
          </a:blip>
          <a:stretch>
            <a:fillRect/>
          </a:stretch>
        </p:blipFill>
        <p:spPr>
          <a:xfrm>
            <a:off x="4907470" y="1489825"/>
            <a:ext cx="3848625" cy="3078900"/>
          </a:xfrm>
          <a:prstGeom prst="rect">
            <a:avLst/>
          </a:prstGeom>
          <a:noFill/>
          <a:ln>
            <a:noFill/>
          </a:ln>
        </p:spPr>
      </p:pic>
      <p:sp>
        <p:nvSpPr>
          <p:cNvPr id="203" name="Shape 203"/>
          <p:cNvSpPr txBox="1"/>
          <p:nvPr/>
        </p:nvSpPr>
        <p:spPr>
          <a:xfrm>
            <a:off x="5001037" y="4568725"/>
            <a:ext cx="3661500" cy="535500"/>
          </a:xfrm>
          <a:prstGeom prst="rect">
            <a:avLst/>
          </a:prstGeom>
          <a:noFill/>
          <a:ln>
            <a:noFill/>
          </a:ln>
        </p:spPr>
        <p:txBody>
          <a:bodyPr anchorCtr="0" anchor="t" bIns="91425" lIns="91425" rIns="91425" tIns="91425">
            <a:noAutofit/>
          </a:bodyPr>
          <a:lstStyle/>
          <a:p>
            <a:pPr lvl="0">
              <a:spcBef>
                <a:spcPts val="0"/>
              </a:spcBef>
              <a:buNone/>
            </a:pPr>
            <a:r>
              <a:rPr lang="en" sz="800">
                <a:solidFill>
                  <a:srgbClr val="FFFFFF"/>
                </a:solidFill>
                <a:latin typeface="Source Code Pro"/>
                <a:ea typeface="Source Code Pro"/>
                <a:cs typeface="Source Code Pro"/>
                <a:sym typeface="Source Code Pro"/>
              </a:rPr>
              <a:t>http://drlongnecker.com/gallery/48/friday-funnies-do-you-even-code-bro/i-have-no-idea-why</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SE Practice</a:t>
            </a:r>
          </a:p>
        </p:txBody>
      </p:sp>
      <p:sp>
        <p:nvSpPr>
          <p:cNvPr id="209" name="Shape 209"/>
          <p:cNvSpPr txBox="1"/>
          <p:nvPr>
            <p:ph idx="1" type="body"/>
          </p:nvPr>
        </p:nvSpPr>
        <p:spPr>
          <a:xfrm>
            <a:off x="387900" y="1489825"/>
            <a:ext cx="4172400" cy="3078900"/>
          </a:xfrm>
          <a:prstGeom prst="rect">
            <a:avLst/>
          </a:prstGeom>
        </p:spPr>
        <p:txBody>
          <a:bodyPr anchorCtr="0" anchor="t" bIns="91425" lIns="91425" rIns="91425" tIns="91425">
            <a:noAutofit/>
          </a:bodyPr>
          <a:lstStyle/>
          <a:p>
            <a:pPr lvl="0">
              <a:spcBef>
                <a:spcPts val="0"/>
              </a:spcBef>
              <a:buNone/>
            </a:pPr>
            <a:r>
              <a:rPr lang="en"/>
              <a:t>&gt;&gt; Continuous Integration</a:t>
            </a:r>
          </a:p>
          <a:p>
            <a:pPr indent="-228600" lvl="0" marL="457200" rtl="0">
              <a:spcBef>
                <a:spcPts val="0"/>
              </a:spcBef>
            </a:pPr>
            <a:r>
              <a:rPr lang="en"/>
              <a:t>Make sure where is the problem </a:t>
            </a:r>
          </a:p>
          <a:p>
            <a:pPr indent="-228600" lvl="0" marL="457200">
              <a:spcBef>
                <a:spcPts val="0"/>
              </a:spcBef>
            </a:pPr>
            <a:r>
              <a:rPr lang="en"/>
              <a:t>Automatically testing for each commit</a:t>
            </a:r>
          </a:p>
          <a:p>
            <a:pPr lvl="0" rtl="0">
              <a:spcBef>
                <a:spcPts val="0"/>
              </a:spcBef>
              <a:buNone/>
            </a:pPr>
            <a:r>
              <a:t/>
            </a:r>
            <a:endParaRPr/>
          </a:p>
          <a:p>
            <a:pPr lvl="0" rtl="0">
              <a:spcBef>
                <a:spcPts val="0"/>
              </a:spcBef>
              <a:buNone/>
            </a:pPr>
            <a:r>
              <a:t/>
            </a:r>
            <a:endParaRPr/>
          </a:p>
        </p:txBody>
      </p:sp>
      <p:pic>
        <p:nvPicPr>
          <p:cNvPr id="210" name="Shape 210"/>
          <p:cNvPicPr preferRelativeResize="0"/>
          <p:nvPr/>
        </p:nvPicPr>
        <p:blipFill>
          <a:blip r:embed="rId3">
            <a:alphaModFix/>
          </a:blip>
          <a:stretch>
            <a:fillRect/>
          </a:stretch>
        </p:blipFill>
        <p:spPr>
          <a:xfrm>
            <a:off x="4388224" y="1489821"/>
            <a:ext cx="4641050" cy="2343049"/>
          </a:xfrm>
          <a:prstGeom prst="rect">
            <a:avLst/>
          </a:prstGeom>
          <a:noFill/>
          <a:ln>
            <a:noFill/>
          </a:ln>
        </p:spPr>
      </p:pic>
      <p:sp>
        <p:nvSpPr>
          <p:cNvPr id="211" name="Shape 211"/>
          <p:cNvSpPr txBox="1"/>
          <p:nvPr/>
        </p:nvSpPr>
        <p:spPr>
          <a:xfrm>
            <a:off x="5442000" y="3832875"/>
            <a:ext cx="2533500" cy="6426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latin typeface="Source Code Pro"/>
                <a:ea typeface="Source Code Pro"/>
                <a:cs typeface="Source Code Pro"/>
                <a:sym typeface="Source Code Pro"/>
              </a:rPr>
              <a:t>https://circleci.com/</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Outline</a:t>
            </a:r>
          </a:p>
        </p:txBody>
      </p:sp>
      <p:sp>
        <p:nvSpPr>
          <p:cNvPr id="70" name="Shape 70"/>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Vision</a:t>
            </a:r>
          </a:p>
          <a:p>
            <a:pPr indent="-228600" lvl="0" marL="457200" rtl="0">
              <a:spcBef>
                <a:spcPts val="0"/>
              </a:spcBef>
              <a:buChar char="●"/>
            </a:pPr>
            <a:r>
              <a:rPr lang="en"/>
              <a:t>Implemented Functionalities</a:t>
            </a:r>
          </a:p>
          <a:p>
            <a:pPr indent="-228600" lvl="0" marL="457200" rtl="0">
              <a:spcBef>
                <a:spcPts val="0"/>
              </a:spcBef>
              <a:buChar char="●"/>
            </a:pPr>
            <a:r>
              <a:rPr lang="en"/>
              <a:t>Project Structure</a:t>
            </a:r>
          </a:p>
          <a:p>
            <a:pPr indent="-228600" lvl="0" marL="457200" rtl="0">
              <a:spcBef>
                <a:spcPts val="0"/>
              </a:spcBef>
              <a:buChar char="●"/>
            </a:pPr>
            <a:r>
              <a:rPr lang="en"/>
              <a:t>Architecture Style &amp; Layout</a:t>
            </a:r>
          </a:p>
          <a:p>
            <a:pPr indent="-228600" lvl="0" marL="457200" rtl="0">
              <a:spcBef>
                <a:spcPts val="0"/>
              </a:spcBef>
              <a:buChar char="●"/>
            </a:pPr>
            <a:r>
              <a:rPr lang="en"/>
              <a:t>Design Patterns Used</a:t>
            </a:r>
          </a:p>
          <a:p>
            <a:pPr indent="-228600" lvl="0" marL="457200" rtl="0">
              <a:spcBef>
                <a:spcPts val="0"/>
              </a:spcBef>
              <a:buChar char="●"/>
            </a:pPr>
            <a:r>
              <a:rPr lang="en"/>
              <a:t>Software Quality Attributes</a:t>
            </a:r>
          </a:p>
          <a:p>
            <a:pPr indent="-228600" lvl="0" marL="457200" rtl="0">
              <a:spcBef>
                <a:spcPts val="0"/>
              </a:spcBef>
              <a:buChar char="●"/>
            </a:pPr>
            <a:r>
              <a:rPr lang="en"/>
              <a:t>Software Engineering Practices</a:t>
            </a:r>
          </a:p>
          <a:p>
            <a:pPr indent="-228600" lvl="0" marL="457200">
              <a:spcBef>
                <a:spcPts val="0"/>
              </a:spcBef>
              <a:buChar char="●"/>
            </a:pPr>
            <a:r>
              <a:rPr lang="en"/>
              <a:t>Lessons Learned</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Lessons Learned</a:t>
            </a:r>
          </a:p>
        </p:txBody>
      </p:sp>
      <p:sp>
        <p:nvSpPr>
          <p:cNvPr id="217" name="Shape 217"/>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&gt;&gt; Commit frequently and commit with passing tests   ---&gt;</a:t>
            </a:r>
          </a:p>
        </p:txBody>
      </p:sp>
      <p:pic>
        <p:nvPicPr>
          <p:cNvPr id="218" name="Shape 218"/>
          <p:cNvPicPr preferRelativeResize="0"/>
          <p:nvPr/>
        </p:nvPicPr>
        <p:blipFill>
          <a:blip r:embed="rId3">
            <a:alphaModFix/>
          </a:blip>
          <a:stretch>
            <a:fillRect/>
          </a:stretch>
        </p:blipFill>
        <p:spPr>
          <a:xfrm>
            <a:off x="6687050" y="1319225"/>
            <a:ext cx="1304925" cy="304800"/>
          </a:xfrm>
          <a:prstGeom prst="rect">
            <a:avLst/>
          </a:prstGeom>
          <a:noFill/>
          <a:ln>
            <a:noFill/>
          </a:ln>
        </p:spPr>
      </p:pic>
      <p:pic>
        <p:nvPicPr>
          <p:cNvPr id="219" name="Shape 219"/>
          <p:cNvPicPr preferRelativeResize="0"/>
          <p:nvPr/>
        </p:nvPicPr>
        <p:blipFill>
          <a:blip r:embed="rId4">
            <a:alphaModFix/>
          </a:blip>
          <a:stretch>
            <a:fillRect/>
          </a:stretch>
        </p:blipFill>
        <p:spPr>
          <a:xfrm>
            <a:off x="484725" y="1992100"/>
            <a:ext cx="4991925" cy="2739774"/>
          </a:xfrm>
          <a:prstGeom prst="rect">
            <a:avLst/>
          </a:prstGeom>
          <a:noFill/>
          <a:ln>
            <a:noFill/>
          </a:ln>
        </p:spPr>
      </p:pic>
      <p:pic>
        <p:nvPicPr>
          <p:cNvPr id="220" name="Shape 220"/>
          <p:cNvPicPr preferRelativeResize="0"/>
          <p:nvPr/>
        </p:nvPicPr>
        <p:blipFill>
          <a:blip r:embed="rId5">
            <a:alphaModFix/>
          </a:blip>
          <a:stretch>
            <a:fillRect/>
          </a:stretch>
        </p:blipFill>
        <p:spPr>
          <a:xfrm>
            <a:off x="6212000" y="1992100"/>
            <a:ext cx="1891484" cy="2739775"/>
          </a:xfrm>
          <a:prstGeom prst="rect">
            <a:avLst/>
          </a:prstGeom>
          <a:noFill/>
          <a:ln>
            <a:noFill/>
          </a:ln>
        </p:spPr>
      </p:pic>
      <p:sp>
        <p:nvSpPr>
          <p:cNvPr id="221" name="Shape 221"/>
          <p:cNvSpPr txBox="1"/>
          <p:nvPr/>
        </p:nvSpPr>
        <p:spPr>
          <a:xfrm>
            <a:off x="6431575" y="4731875"/>
            <a:ext cx="1452300" cy="166500"/>
          </a:xfrm>
          <a:prstGeom prst="rect">
            <a:avLst/>
          </a:prstGeom>
          <a:noFill/>
          <a:ln>
            <a:noFill/>
          </a:ln>
        </p:spPr>
        <p:txBody>
          <a:bodyPr anchorCtr="0" anchor="t" bIns="91425" lIns="91425" rIns="91425" tIns="91425">
            <a:noAutofit/>
          </a:bodyPr>
          <a:lstStyle/>
          <a:p>
            <a:pPr lvl="0">
              <a:spcBef>
                <a:spcPts val="0"/>
              </a:spcBef>
              <a:buNone/>
            </a:pPr>
            <a:r>
              <a:rPr lang="en" sz="900">
                <a:solidFill>
                  <a:srgbClr val="FFFFFF"/>
                </a:solidFill>
                <a:latin typeface="Ubuntu"/>
                <a:ea typeface="Ubuntu"/>
                <a:cs typeface="Ubuntu"/>
                <a:sym typeface="Ubuntu"/>
              </a:rPr>
              <a:t>https://xkcd.com/1597/</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Lessons Learned</a:t>
            </a:r>
          </a:p>
        </p:txBody>
      </p:sp>
      <p:sp>
        <p:nvSpPr>
          <p:cNvPr id="227" name="Shape 227"/>
          <p:cNvSpPr txBox="1"/>
          <p:nvPr>
            <p:ph idx="1" type="body"/>
          </p:nvPr>
        </p:nvSpPr>
        <p:spPr>
          <a:xfrm>
            <a:off x="387900" y="1489825"/>
            <a:ext cx="3682800" cy="3078900"/>
          </a:xfrm>
          <a:prstGeom prst="rect">
            <a:avLst/>
          </a:prstGeom>
        </p:spPr>
        <p:txBody>
          <a:bodyPr anchorCtr="0" anchor="t" bIns="91425" lIns="91425" rIns="91425" tIns="91425">
            <a:noAutofit/>
          </a:bodyPr>
          <a:lstStyle/>
          <a:p>
            <a:pPr lvl="0" rtl="0">
              <a:spcBef>
                <a:spcPts val="0"/>
              </a:spcBef>
              <a:buNone/>
            </a:pPr>
            <a:r>
              <a:rPr lang="en"/>
              <a:t>&gt;&gt; Follow team-wide standard</a:t>
            </a:r>
          </a:p>
          <a:p>
            <a:pPr indent="-228600" lvl="0" marL="457200" rtl="0">
              <a:spcBef>
                <a:spcPts val="0"/>
              </a:spcBef>
            </a:pPr>
            <a:r>
              <a:rPr lang="en"/>
              <a:t>Template for user case</a:t>
            </a:r>
          </a:p>
          <a:p>
            <a:pPr indent="-228600" lvl="0" marL="457200" rtl="0">
              <a:spcBef>
                <a:spcPts val="0"/>
              </a:spcBef>
            </a:pPr>
            <a:r>
              <a:rPr lang="en"/>
              <a:t>Fast building</a:t>
            </a:r>
          </a:p>
          <a:p>
            <a:pPr indent="-228600" lvl="0" marL="457200" rtl="0">
              <a:spcBef>
                <a:spcPts val="0"/>
              </a:spcBef>
            </a:pPr>
            <a:r>
              <a:rPr lang="en"/>
              <a:t>Easy for debugging</a:t>
            </a:r>
          </a:p>
          <a:p>
            <a:pPr indent="-228600" lvl="0" marL="457200" rtl="0">
              <a:spcBef>
                <a:spcPts val="0"/>
              </a:spcBef>
            </a:pPr>
            <a:r>
              <a:rPr lang="en"/>
              <a:t>Easy for testing</a:t>
            </a:r>
          </a:p>
        </p:txBody>
      </p:sp>
      <p:pic>
        <p:nvPicPr>
          <p:cNvPr id="228" name="Shape 228"/>
          <p:cNvPicPr preferRelativeResize="0"/>
          <p:nvPr/>
        </p:nvPicPr>
        <p:blipFill>
          <a:blip r:embed="rId3">
            <a:alphaModFix/>
          </a:blip>
          <a:stretch>
            <a:fillRect/>
          </a:stretch>
        </p:blipFill>
        <p:spPr>
          <a:xfrm>
            <a:off x="4637125" y="1489825"/>
            <a:ext cx="4159699" cy="3473475"/>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773700" y="1806450"/>
            <a:ext cx="7596600" cy="1530600"/>
          </a:xfrm>
          <a:prstGeom prst="rect">
            <a:avLst/>
          </a:prstGeom>
        </p:spPr>
        <p:txBody>
          <a:bodyPr anchorCtr="0" anchor="ctr" bIns="91425" lIns="91425" rIns="91425" tIns="91425">
            <a:noAutofit/>
          </a:bodyPr>
          <a:lstStyle/>
          <a:p>
            <a:pPr lvl="0">
              <a:spcBef>
                <a:spcPts val="0"/>
              </a:spcBef>
              <a:buNone/>
            </a:pPr>
            <a:r>
              <a:rPr lang="en"/>
              <a:t>Thank you!</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Survivable Social Network on Chip</a:t>
            </a:r>
          </a:p>
        </p:txBody>
      </p:sp>
      <p:pic>
        <p:nvPicPr>
          <p:cNvPr id="76" name="Shape 76"/>
          <p:cNvPicPr preferRelativeResize="0"/>
          <p:nvPr/>
        </p:nvPicPr>
        <p:blipFill>
          <a:blip r:embed="rId3">
            <a:alphaModFix/>
          </a:blip>
          <a:stretch>
            <a:fillRect/>
          </a:stretch>
        </p:blipFill>
        <p:spPr>
          <a:xfrm>
            <a:off x="1647098" y="1294300"/>
            <a:ext cx="5849804" cy="3651001"/>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Vision</a:t>
            </a:r>
          </a:p>
        </p:txBody>
      </p:sp>
      <p:pic>
        <p:nvPicPr>
          <p:cNvPr id="82" name="Shape 82"/>
          <p:cNvPicPr preferRelativeResize="0"/>
          <p:nvPr/>
        </p:nvPicPr>
        <p:blipFill>
          <a:blip r:embed="rId3">
            <a:alphaModFix/>
          </a:blip>
          <a:stretch>
            <a:fillRect/>
          </a:stretch>
        </p:blipFill>
        <p:spPr>
          <a:xfrm>
            <a:off x="387900" y="1478974"/>
            <a:ext cx="4577275" cy="3066775"/>
          </a:xfrm>
          <a:prstGeom prst="rect">
            <a:avLst/>
          </a:prstGeom>
          <a:noFill/>
          <a:ln>
            <a:noFill/>
          </a:ln>
        </p:spPr>
      </p:pic>
      <p:pic>
        <p:nvPicPr>
          <p:cNvPr id="83" name="Shape 83"/>
          <p:cNvPicPr preferRelativeResize="0"/>
          <p:nvPr/>
        </p:nvPicPr>
        <p:blipFill>
          <a:blip r:embed="rId4">
            <a:alphaModFix/>
          </a:blip>
          <a:stretch>
            <a:fillRect/>
          </a:stretch>
        </p:blipFill>
        <p:spPr>
          <a:xfrm>
            <a:off x="5369262" y="2304679"/>
            <a:ext cx="1585225" cy="2345320"/>
          </a:xfrm>
          <a:prstGeom prst="rect">
            <a:avLst/>
          </a:prstGeom>
          <a:noFill/>
          <a:ln>
            <a:noFill/>
          </a:ln>
        </p:spPr>
      </p:pic>
      <p:pic>
        <p:nvPicPr>
          <p:cNvPr id="84" name="Shape 84"/>
          <p:cNvPicPr preferRelativeResize="0"/>
          <p:nvPr/>
        </p:nvPicPr>
        <p:blipFill>
          <a:blip r:embed="rId5">
            <a:alphaModFix/>
          </a:blip>
          <a:stretch>
            <a:fillRect/>
          </a:stretch>
        </p:blipFill>
        <p:spPr>
          <a:xfrm>
            <a:off x="7358600" y="2699774"/>
            <a:ext cx="1377700" cy="1845975"/>
          </a:xfrm>
          <a:prstGeom prst="rect">
            <a:avLst/>
          </a:prstGeom>
          <a:noFill/>
          <a:ln>
            <a:noFill/>
          </a:ln>
        </p:spPr>
      </p:pic>
      <p:pic>
        <p:nvPicPr>
          <p:cNvPr id="85" name="Shape 85"/>
          <p:cNvPicPr preferRelativeResize="0"/>
          <p:nvPr/>
        </p:nvPicPr>
        <p:blipFill>
          <a:blip r:embed="rId6">
            <a:alphaModFix/>
          </a:blip>
          <a:stretch>
            <a:fillRect/>
          </a:stretch>
        </p:blipFill>
        <p:spPr>
          <a:xfrm>
            <a:off x="7420124" y="3042675"/>
            <a:ext cx="1254649" cy="1503075"/>
          </a:xfrm>
          <a:prstGeom prst="rect">
            <a:avLst/>
          </a:prstGeom>
          <a:noFill/>
          <a:ln>
            <a:noFill/>
          </a:ln>
        </p:spPr>
      </p:pic>
      <p:sp>
        <p:nvSpPr>
          <p:cNvPr id="86" name="Shape 86"/>
          <p:cNvSpPr/>
          <p:nvPr/>
        </p:nvSpPr>
        <p:spPr>
          <a:xfrm>
            <a:off x="7420100" y="2884525"/>
            <a:ext cx="1254600" cy="1581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pic>
        <p:nvPicPr>
          <p:cNvPr id="87" name="Shape 87"/>
          <p:cNvPicPr preferRelativeResize="0"/>
          <p:nvPr/>
        </p:nvPicPr>
        <p:blipFill>
          <a:blip r:embed="rId7">
            <a:alphaModFix/>
          </a:blip>
          <a:stretch>
            <a:fillRect/>
          </a:stretch>
        </p:blipFill>
        <p:spPr>
          <a:xfrm>
            <a:off x="8001974" y="2884524"/>
            <a:ext cx="672800" cy="15275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Implemented Functionalities</a:t>
            </a:r>
          </a:p>
        </p:txBody>
      </p:sp>
      <p:sp>
        <p:nvSpPr>
          <p:cNvPr id="93" name="Shape 93"/>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Commute Functionalities</a:t>
            </a:r>
          </a:p>
          <a:p>
            <a:pPr indent="-228600" lvl="1" marL="914400" rtl="0">
              <a:spcBef>
                <a:spcPts val="0"/>
              </a:spcBef>
              <a:buChar char="○"/>
            </a:pPr>
            <a:r>
              <a:rPr lang="en"/>
              <a:t>Join Community</a:t>
            </a:r>
          </a:p>
          <a:p>
            <a:pPr indent="-228600" lvl="1" marL="914400" rtl="0">
              <a:spcBef>
                <a:spcPts val="0"/>
              </a:spcBef>
              <a:buChar char="○"/>
            </a:pPr>
            <a:r>
              <a:rPr lang="en"/>
              <a:t>Chat Publicly</a:t>
            </a:r>
          </a:p>
          <a:p>
            <a:pPr indent="-228600" lvl="1" marL="914400" rtl="0">
              <a:spcBef>
                <a:spcPts val="0"/>
              </a:spcBef>
              <a:buChar char="○"/>
            </a:pPr>
            <a:r>
              <a:rPr lang="en"/>
              <a:t>Chat Privately</a:t>
            </a:r>
          </a:p>
          <a:p>
            <a:pPr indent="-228600" lvl="0" marL="457200" rtl="0">
              <a:spcBef>
                <a:spcPts val="0"/>
              </a:spcBef>
              <a:buChar char="●"/>
            </a:pPr>
            <a:r>
              <a:rPr lang="en"/>
              <a:t>Rescue Functionalities</a:t>
            </a:r>
          </a:p>
          <a:p>
            <a:pPr indent="-228600" lvl="1" marL="914400" rtl="0">
              <a:spcBef>
                <a:spcPts val="0"/>
              </a:spcBef>
              <a:buChar char="○"/>
            </a:pPr>
            <a:r>
              <a:rPr lang="en"/>
              <a:t>Share Status</a:t>
            </a:r>
          </a:p>
          <a:p>
            <a:pPr indent="-228600" lvl="1" marL="914400" rtl="0">
              <a:spcBef>
                <a:spcPts val="0"/>
              </a:spcBef>
              <a:buChar char="○"/>
            </a:pPr>
            <a:r>
              <a:rPr lang="en"/>
              <a:t>Post Announcement</a:t>
            </a:r>
          </a:p>
          <a:p>
            <a:pPr indent="-228600" lvl="1" marL="914400" rtl="0">
              <a:spcBef>
                <a:spcPts val="0"/>
              </a:spcBef>
              <a:buChar char="○"/>
            </a:pPr>
            <a:r>
              <a:rPr b="1" lang="en"/>
              <a:t>Share Location</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Share Location</a:t>
            </a:r>
          </a:p>
        </p:txBody>
      </p:sp>
      <p:pic>
        <p:nvPicPr>
          <p:cNvPr id="99" name="Shape 99"/>
          <p:cNvPicPr preferRelativeResize="0"/>
          <p:nvPr/>
        </p:nvPicPr>
        <p:blipFill>
          <a:blip r:embed="rId3">
            <a:alphaModFix/>
          </a:blip>
          <a:stretch>
            <a:fillRect/>
          </a:stretch>
        </p:blipFill>
        <p:spPr>
          <a:xfrm>
            <a:off x="2189375" y="1274447"/>
            <a:ext cx="4765255" cy="356599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Architecture Style</a:t>
            </a:r>
          </a:p>
        </p:txBody>
      </p:sp>
      <p:sp>
        <p:nvSpPr>
          <p:cNvPr id="105" name="Shape 105"/>
          <p:cNvSpPr txBox="1"/>
          <p:nvPr>
            <p:ph idx="1" type="body"/>
          </p:nvPr>
        </p:nvSpPr>
        <p:spPr>
          <a:xfrm>
            <a:off x="387900" y="1230574"/>
            <a:ext cx="8368200" cy="3078900"/>
          </a:xfrm>
          <a:prstGeom prst="rect">
            <a:avLst/>
          </a:prstGeom>
        </p:spPr>
        <p:txBody>
          <a:bodyPr anchorCtr="0" anchor="t" bIns="91425" lIns="91425" rIns="91425" tIns="91425">
            <a:noAutofit/>
          </a:bodyPr>
          <a:lstStyle/>
          <a:p>
            <a:pPr lvl="0" rtl="0">
              <a:spcBef>
                <a:spcPts val="0"/>
              </a:spcBef>
              <a:buNone/>
            </a:pPr>
            <a:r>
              <a:rPr lang="en"/>
              <a:t>Client-Server</a:t>
            </a:r>
          </a:p>
          <a:p>
            <a:pPr lvl="0" rtl="0">
              <a:spcBef>
                <a:spcPts val="0"/>
              </a:spcBef>
              <a:buNone/>
            </a:pPr>
            <a:r>
              <a:t/>
            </a:r>
            <a:endParaRPr/>
          </a:p>
          <a:p>
            <a:pPr lvl="0" rtl="0">
              <a:spcBef>
                <a:spcPts val="0"/>
              </a:spcBef>
              <a:buNone/>
            </a:pPr>
            <a:r>
              <a:t/>
            </a:r>
            <a:endParaRPr/>
          </a:p>
        </p:txBody>
      </p:sp>
      <p:pic>
        <p:nvPicPr>
          <p:cNvPr id="106" name="Shape 106"/>
          <p:cNvPicPr preferRelativeResize="0"/>
          <p:nvPr/>
        </p:nvPicPr>
        <p:blipFill rotWithShape="1">
          <a:blip r:embed="rId3">
            <a:alphaModFix/>
          </a:blip>
          <a:srcRect b="0" l="0" r="0" t="0"/>
          <a:stretch/>
        </p:blipFill>
        <p:spPr>
          <a:xfrm>
            <a:off x="2136825" y="1396475"/>
            <a:ext cx="4374900" cy="32859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Architecture Layout</a:t>
            </a:r>
          </a:p>
        </p:txBody>
      </p:sp>
      <p:sp>
        <p:nvSpPr>
          <p:cNvPr id="112" name="Shape 112"/>
          <p:cNvSpPr txBox="1"/>
          <p:nvPr>
            <p:ph idx="1" type="body"/>
          </p:nvPr>
        </p:nvSpPr>
        <p:spPr>
          <a:xfrm>
            <a:off x="387900" y="1230574"/>
            <a:ext cx="8368200" cy="30789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p:txBody>
      </p:sp>
      <p:pic>
        <p:nvPicPr>
          <p:cNvPr id="113" name="Shape 113"/>
          <p:cNvPicPr preferRelativeResize="0"/>
          <p:nvPr/>
        </p:nvPicPr>
        <p:blipFill>
          <a:blip r:embed="rId3">
            <a:alphaModFix/>
          </a:blip>
          <a:stretch>
            <a:fillRect/>
          </a:stretch>
        </p:blipFill>
        <p:spPr>
          <a:xfrm>
            <a:off x="37300" y="1735624"/>
            <a:ext cx="9069399" cy="241452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Front-end</a:t>
            </a:r>
          </a:p>
        </p:txBody>
      </p:sp>
      <p:sp>
        <p:nvSpPr>
          <p:cNvPr id="119" name="Shape 119"/>
          <p:cNvSpPr txBox="1"/>
          <p:nvPr>
            <p:ph idx="1" type="body"/>
          </p:nvPr>
        </p:nvSpPr>
        <p:spPr>
          <a:xfrm>
            <a:off x="387900" y="1230574"/>
            <a:ext cx="8368200" cy="3078900"/>
          </a:xfrm>
          <a:prstGeom prst="rect">
            <a:avLst/>
          </a:prstGeom>
        </p:spPr>
        <p:txBody>
          <a:bodyPr anchorCtr="0" anchor="t" bIns="91425" lIns="91425" rIns="91425" tIns="91425">
            <a:noAutofit/>
          </a:bodyPr>
          <a:lstStyle/>
          <a:p>
            <a:pPr lvl="0" rt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None/>
            </a:pPr>
            <a:r>
              <a:t/>
            </a:r>
            <a:endParaRPr/>
          </a:p>
          <a:p>
            <a:pPr lvl="0" rtl="0">
              <a:spcBef>
                <a:spcPts val="0"/>
              </a:spcBef>
              <a:buNone/>
            </a:pPr>
            <a:r>
              <a:t/>
            </a:r>
            <a:endParaRPr/>
          </a:p>
        </p:txBody>
      </p:sp>
      <p:pic>
        <p:nvPicPr>
          <p:cNvPr id="120" name="Shape 120"/>
          <p:cNvPicPr preferRelativeResize="0"/>
          <p:nvPr/>
        </p:nvPicPr>
        <p:blipFill>
          <a:blip r:embed="rId3">
            <a:alphaModFix/>
          </a:blip>
          <a:stretch>
            <a:fillRect/>
          </a:stretch>
        </p:blipFill>
        <p:spPr>
          <a:xfrm>
            <a:off x="311687" y="1047737"/>
            <a:ext cx="5838825" cy="3933825"/>
          </a:xfrm>
          <a:prstGeom prst="rect">
            <a:avLst/>
          </a:prstGeom>
          <a:noFill/>
          <a:ln>
            <a:noFill/>
          </a:ln>
        </p:spPr>
      </p:pic>
      <p:sp>
        <p:nvSpPr>
          <p:cNvPr id="121" name="Shape 121"/>
          <p:cNvSpPr txBox="1"/>
          <p:nvPr>
            <p:ph idx="4294967295" type="body"/>
          </p:nvPr>
        </p:nvSpPr>
        <p:spPr>
          <a:xfrm>
            <a:off x="6493425" y="534475"/>
            <a:ext cx="3999900" cy="35316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b="1" lang="en">
                <a:latin typeface="Source Code Pro"/>
                <a:ea typeface="Source Code Pro"/>
                <a:cs typeface="Source Code Pro"/>
                <a:sym typeface="Source Code Pro"/>
              </a:rPr>
              <a:t>Main Libraries:</a:t>
            </a:r>
          </a:p>
          <a:p>
            <a:pPr indent="-228600" lvl="0" marL="457200" rtl="0">
              <a:lnSpc>
                <a:spcPct val="100000"/>
              </a:lnSpc>
              <a:spcBef>
                <a:spcPts val="0"/>
              </a:spcBef>
              <a:spcAft>
                <a:spcPts val="0"/>
              </a:spcAft>
              <a:buFont typeface="Source Code Pro"/>
            </a:pPr>
            <a:r>
              <a:rPr lang="en">
                <a:latin typeface="Source Code Pro"/>
                <a:ea typeface="Source Code Pro"/>
                <a:cs typeface="Source Code Pro"/>
                <a:sym typeface="Source Code Pro"/>
              </a:rPr>
              <a:t>Angular.js</a:t>
            </a:r>
          </a:p>
          <a:p>
            <a:pPr indent="-228600" lvl="0" marL="457200" rtl="0">
              <a:lnSpc>
                <a:spcPct val="100000"/>
              </a:lnSpc>
              <a:spcBef>
                <a:spcPts val="0"/>
              </a:spcBef>
              <a:spcAft>
                <a:spcPts val="0"/>
              </a:spcAft>
              <a:buFont typeface="Source Code Pro"/>
            </a:pPr>
            <a:r>
              <a:rPr lang="en">
                <a:latin typeface="Source Code Pro"/>
                <a:ea typeface="Source Code Pro"/>
                <a:cs typeface="Source Code Pro"/>
                <a:sym typeface="Source Code Pro"/>
              </a:rPr>
              <a:t>Bootstrap</a:t>
            </a:r>
          </a:p>
          <a:p>
            <a:pPr indent="-228600" lvl="0" marL="457200" rtl="0">
              <a:lnSpc>
                <a:spcPct val="100000"/>
              </a:lnSpc>
              <a:spcBef>
                <a:spcPts val="0"/>
              </a:spcBef>
              <a:spcAft>
                <a:spcPts val="0"/>
              </a:spcAft>
              <a:buFont typeface="Source Code Pro"/>
            </a:pPr>
            <a:r>
              <a:rPr lang="en">
                <a:latin typeface="Source Code Pro"/>
                <a:ea typeface="Source Code Pro"/>
                <a:cs typeface="Source Code Pro"/>
                <a:sym typeface="Source Code Pro"/>
              </a:rPr>
              <a:t>Moment.js</a:t>
            </a:r>
          </a:p>
          <a:p>
            <a:pPr indent="-228600" lvl="0" marL="457200" rtl="0">
              <a:lnSpc>
                <a:spcPct val="100000"/>
              </a:lnSpc>
              <a:spcBef>
                <a:spcPts val="0"/>
              </a:spcBef>
              <a:spcAft>
                <a:spcPts val="0"/>
              </a:spcAft>
              <a:buFont typeface="Source Code Pro"/>
            </a:pPr>
            <a:r>
              <a:rPr lang="en">
                <a:latin typeface="Source Code Pro"/>
                <a:ea typeface="Source Code Pro"/>
                <a:cs typeface="Source Code Pro"/>
                <a:sym typeface="Source Code Pro"/>
              </a:rPr>
              <a:t>Express.js</a:t>
            </a:r>
          </a:p>
          <a:p>
            <a:pPr indent="-228600" lvl="0" marL="457200" rtl="0">
              <a:lnSpc>
                <a:spcPct val="100000"/>
              </a:lnSpc>
              <a:spcBef>
                <a:spcPts val="0"/>
              </a:spcBef>
              <a:spcAft>
                <a:spcPts val="0"/>
              </a:spcAft>
              <a:buFont typeface="Source Code Pro"/>
            </a:pPr>
            <a:r>
              <a:rPr lang="en">
                <a:latin typeface="Source Code Pro"/>
                <a:ea typeface="Source Code Pro"/>
                <a:cs typeface="Source Code Pro"/>
                <a:sym typeface="Source Code Pro"/>
              </a:rPr>
              <a:t>Socket.io</a:t>
            </a:r>
          </a:p>
          <a:p>
            <a:pPr indent="-228600" lvl="0" marL="457200" rtl="0">
              <a:lnSpc>
                <a:spcPct val="100000"/>
              </a:lnSpc>
              <a:spcBef>
                <a:spcPts val="0"/>
              </a:spcBef>
              <a:spcAft>
                <a:spcPts val="0"/>
              </a:spcAft>
              <a:buFont typeface="Source Code Pro"/>
            </a:pPr>
            <a:r>
              <a:rPr lang="en">
                <a:latin typeface="Source Code Pro"/>
                <a:ea typeface="Source Code Pro"/>
                <a:cs typeface="Source Code Pro"/>
                <a:sym typeface="Source Code Pro"/>
              </a:rPr>
              <a:t>Sqlite3</a:t>
            </a:r>
          </a:p>
          <a:p>
            <a:pPr indent="-228600" lvl="0" marL="457200" rtl="0">
              <a:lnSpc>
                <a:spcPct val="100000"/>
              </a:lnSpc>
              <a:spcBef>
                <a:spcPts val="0"/>
              </a:spcBef>
              <a:spcAft>
                <a:spcPts val="0"/>
              </a:spcAft>
              <a:buFont typeface="Source Code Pro"/>
            </a:pPr>
            <a:r>
              <a:rPr lang="en">
                <a:latin typeface="Source Code Pro"/>
                <a:ea typeface="Source Code Pro"/>
                <a:cs typeface="Source Code Pro"/>
                <a:sym typeface="Source Code Pro"/>
              </a:rPr>
              <a:t>Base64.js</a:t>
            </a:r>
          </a:p>
          <a:p>
            <a:pPr lvl="0" rtl="0">
              <a:lnSpc>
                <a:spcPct val="100000"/>
              </a:lnSpc>
              <a:spcBef>
                <a:spcPts val="0"/>
              </a:spcBef>
              <a:spcAft>
                <a:spcPts val="0"/>
              </a:spcAft>
              <a:buNone/>
            </a:pPr>
            <a:r>
              <a:t/>
            </a:r>
            <a:endParaRPr>
              <a:latin typeface="Source Code Pro"/>
              <a:ea typeface="Source Code Pro"/>
              <a:cs typeface="Source Code Pro"/>
              <a:sym typeface="Source Code Pro"/>
            </a:endParaRPr>
          </a:p>
          <a:p>
            <a:pPr lvl="0" rtl="0">
              <a:lnSpc>
                <a:spcPct val="100000"/>
              </a:lnSpc>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